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6" r:id="rId3"/>
    <p:sldId id="259" r:id="rId4"/>
    <p:sldId id="258" r:id="rId5"/>
    <p:sldId id="263" r:id="rId6"/>
    <p:sldId id="265" r:id="rId7"/>
    <p:sldId id="264" r:id="rId8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AD47"/>
    <a:srgbClr val="FFFF00"/>
    <a:srgbClr val="DF41BD"/>
    <a:srgbClr val="B21E92"/>
    <a:srgbClr val="00863D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03C09-A7F8-49AC-B81F-96BEAEE287FE}" type="datetimeFigureOut">
              <a:rPr lang="el-GR" smtClean="0"/>
              <a:pPr/>
              <a:t>3/4/2020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245A2-FE41-4C08-8B48-BAABBFA743D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49025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03C09-A7F8-49AC-B81F-96BEAEE287FE}" type="datetimeFigureOut">
              <a:rPr lang="el-GR" smtClean="0"/>
              <a:pPr/>
              <a:t>3/4/2020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245A2-FE41-4C08-8B48-BAABBFA743D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47062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03C09-A7F8-49AC-B81F-96BEAEE287FE}" type="datetimeFigureOut">
              <a:rPr lang="el-GR" smtClean="0"/>
              <a:pPr/>
              <a:t>3/4/2020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245A2-FE41-4C08-8B48-BAABBFA743D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01109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03C09-A7F8-49AC-B81F-96BEAEE287FE}" type="datetimeFigureOut">
              <a:rPr lang="el-GR" smtClean="0"/>
              <a:pPr/>
              <a:t>3/4/2020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245A2-FE41-4C08-8B48-BAABBFA743D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37905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03C09-A7F8-49AC-B81F-96BEAEE287FE}" type="datetimeFigureOut">
              <a:rPr lang="el-GR" smtClean="0"/>
              <a:pPr/>
              <a:t>3/4/2020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245A2-FE41-4C08-8B48-BAABBFA743D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2554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03C09-A7F8-49AC-B81F-96BEAEE287FE}" type="datetimeFigureOut">
              <a:rPr lang="el-GR" smtClean="0"/>
              <a:pPr/>
              <a:t>3/4/2020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245A2-FE41-4C08-8B48-BAABBFA743D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96651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03C09-A7F8-49AC-B81F-96BEAEE287FE}" type="datetimeFigureOut">
              <a:rPr lang="el-GR" smtClean="0"/>
              <a:pPr/>
              <a:t>3/4/2020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245A2-FE41-4C08-8B48-BAABBFA743D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5583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03C09-A7F8-49AC-B81F-96BEAEE287FE}" type="datetimeFigureOut">
              <a:rPr lang="el-GR" smtClean="0"/>
              <a:pPr/>
              <a:t>3/4/2020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245A2-FE41-4C08-8B48-BAABBFA743D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46307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03C09-A7F8-49AC-B81F-96BEAEE287FE}" type="datetimeFigureOut">
              <a:rPr lang="el-GR" smtClean="0"/>
              <a:pPr/>
              <a:t>3/4/2020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245A2-FE41-4C08-8B48-BAABBFA743D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71534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03C09-A7F8-49AC-B81F-96BEAEE287FE}" type="datetimeFigureOut">
              <a:rPr lang="el-GR" smtClean="0"/>
              <a:pPr/>
              <a:t>3/4/2020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245A2-FE41-4C08-8B48-BAABBFA743D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57529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03C09-A7F8-49AC-B81F-96BEAEE287FE}" type="datetimeFigureOut">
              <a:rPr lang="el-GR" smtClean="0"/>
              <a:pPr/>
              <a:t>3/4/2020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245A2-FE41-4C08-8B48-BAABBFA743D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57834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C03C09-A7F8-49AC-B81F-96BEAEE287FE}" type="datetimeFigureOut">
              <a:rPr lang="el-GR" smtClean="0"/>
              <a:pPr/>
              <a:t>3/4/2020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245A2-FE41-4C08-8B48-BAABBFA743D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89109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yiannosc@gmail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D1BAC1E-9BDF-4F9C-BB20-A76D84847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l-GR" sz="4600" dirty="0">
                <a:solidFill>
                  <a:srgbClr val="FFFFFF"/>
                </a:solidFill>
              </a:rPr>
              <a:t>Γεωγραφία Γ΄ τάξης</a:t>
            </a:r>
            <a:endParaRPr lang="en-GB" sz="46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74E091-858E-4525-BC77-E453D1F177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7995" y="2055813"/>
            <a:ext cx="11774465" cy="4620560"/>
          </a:xfrm>
        </p:spPr>
        <p:txBody>
          <a:bodyPr>
            <a:normAutofit lnSpcReduction="10000"/>
          </a:bodyPr>
          <a:lstStyle/>
          <a:p>
            <a:r>
              <a:rPr lang="el-GR" dirty="0"/>
              <a:t>Καλημέρα παιδιά! Πρώτιστη έγνοια μας η πρόοδός σας, ακόμα και υπό αυτές τις δύσκολες συνθήκες. Εύχομαι να είμαστε όλοι καλά για να ξανασυναντηθούμε σύντομα στις τάξεις μας.</a:t>
            </a:r>
            <a:endParaRPr lang="en-GB" dirty="0"/>
          </a:p>
          <a:p>
            <a:r>
              <a:rPr lang="el-GR" dirty="0"/>
              <a:t>Προκειμένου να μη χαθεί αυτός ο χρόνος, κάθε δεκαπενθήμερο θα επικοινωνώ μαζί σας, δίνοντάς σας κάποιες οδηγίες μελέτης. Θα απαντάτε σε ένα λευκό χαρτί (ή τετράδιο) το γεωγραφικό ερώτημα, θα το κρατάτε στον φάκελό σας (</a:t>
            </a:r>
            <a:r>
              <a:rPr lang="el-GR" dirty="0" err="1"/>
              <a:t>φάιλ</a:t>
            </a:r>
            <a:r>
              <a:rPr lang="el-GR" dirty="0"/>
              <a:t>) και θα τα μαζέψω για διόρθωμα όταν επιστρέψουμε με το καλό. </a:t>
            </a:r>
          </a:p>
          <a:p>
            <a:r>
              <a:rPr lang="el-GR" dirty="0"/>
              <a:t>Για τυχόν απορίες μπορείτε να επικοινωνείτε μαζί μου στο ακόλουθο ηλεκτρονικό ταχυδρομείο: </a:t>
            </a:r>
            <a:r>
              <a:rPr lang="en-US" dirty="0">
                <a:hlinkClick r:id="rId2"/>
              </a:rPr>
              <a:t>yiannosc@gmail.com</a:t>
            </a:r>
            <a:r>
              <a:rPr lang="en-US" dirty="0"/>
              <a:t> </a:t>
            </a:r>
          </a:p>
          <a:p>
            <a:r>
              <a:rPr lang="el-GR" dirty="0"/>
              <a:t>Αν δεν είναι κάτι επείγον, μπορείτε να κρατήσετε μια σημείωση στο χαρτί σας και να το απαντήσουμε όταν επιστρέψουμε. Καλή αρχή!</a:t>
            </a:r>
            <a:endParaRPr lang="en-GB" dirty="0"/>
          </a:p>
          <a:p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3992808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2387600"/>
          </a:xfrm>
        </p:spPr>
        <p:txBody>
          <a:bodyPr/>
          <a:lstStyle/>
          <a:p>
            <a:r>
              <a:rPr lang="el-GR" i="1" dirty="0"/>
              <a:t>Όταν κοιτώ από ψηλά…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570922"/>
            <a:ext cx="9744222" cy="3816626"/>
          </a:xfrm>
        </p:spPr>
        <p:txBody>
          <a:bodyPr>
            <a:normAutofit fontScale="92500" lnSpcReduction="20000"/>
          </a:bodyPr>
          <a:lstStyle/>
          <a:p>
            <a:r>
              <a:rPr lang="el-GR" b="1" u="sng" dirty="0"/>
              <a:t>Γεωγραφική διερεύνηση</a:t>
            </a:r>
            <a:endParaRPr lang="el-GR" b="1" dirty="0"/>
          </a:p>
          <a:p>
            <a:r>
              <a:rPr lang="el-GR" b="1" dirty="0"/>
              <a:t>Μελετώ την αεροφωτογραφία και περιγράφω τι βλέπω.</a:t>
            </a:r>
          </a:p>
          <a:p>
            <a:r>
              <a:rPr lang="el-GR" b="1" dirty="0"/>
              <a:t>Πώς μπορώ να διακρίνω τι υπάρχει στην αεροφωτογραφία; </a:t>
            </a:r>
          </a:p>
          <a:p>
            <a:endParaRPr lang="el-GR" b="1" i="1" dirty="0"/>
          </a:p>
          <a:p>
            <a:r>
              <a:rPr lang="el-GR" sz="2600" b="1" i="1" dirty="0"/>
              <a:t>Με τι μοιάζει αυτό που βλέπω;</a:t>
            </a:r>
          </a:p>
          <a:p>
            <a:endParaRPr lang="el-GR" sz="1900" b="1" i="1" dirty="0"/>
          </a:p>
          <a:p>
            <a:pPr marL="4000500" lvl="8" indent="-342900" algn="l">
              <a:buFont typeface="Wingdings" panose="05000000000000000000" pitchFamily="2" charset="2"/>
              <a:buChar char="Ø"/>
            </a:pPr>
            <a:r>
              <a:rPr lang="el-GR" sz="2400" b="1" i="1" dirty="0"/>
              <a:t>Τι χρώμα έχει;</a:t>
            </a:r>
          </a:p>
          <a:p>
            <a:pPr marL="4000500" lvl="8" indent="-342900" algn="l">
              <a:buFont typeface="Wingdings" panose="05000000000000000000" pitchFamily="2" charset="2"/>
              <a:buChar char="Ø"/>
            </a:pPr>
            <a:r>
              <a:rPr lang="el-GR" sz="2400" b="1" i="1" dirty="0"/>
              <a:t>Τι σχήμα έχει;</a:t>
            </a:r>
          </a:p>
          <a:p>
            <a:pPr marL="4000500" lvl="8" indent="-342900" algn="l">
              <a:buFont typeface="Wingdings" panose="05000000000000000000" pitchFamily="2" charset="2"/>
              <a:buChar char="Ø"/>
            </a:pPr>
            <a:r>
              <a:rPr lang="el-GR" sz="2400" b="1" i="1" dirty="0"/>
              <a:t>Τι μέγεθος έχει;</a:t>
            </a:r>
          </a:p>
          <a:p>
            <a:pPr marL="4000500" lvl="8" indent="-342900" algn="l">
              <a:buFont typeface="Wingdings" panose="05000000000000000000" pitchFamily="2" charset="2"/>
              <a:buChar char="Ø"/>
            </a:pPr>
            <a:r>
              <a:rPr lang="el-GR" sz="2400" b="1" i="1" dirty="0"/>
              <a:t>Τι υφή έχει; </a:t>
            </a:r>
          </a:p>
          <a:p>
            <a:pPr lvl="8" algn="l"/>
            <a:r>
              <a:rPr lang="el-GR" sz="1900" b="1" i="1" dirty="0"/>
              <a:t>(φαντάζομαι αν μπορούσα να αγγίξω)</a:t>
            </a:r>
          </a:p>
          <a:p>
            <a:endParaRPr lang="el-GR" b="1" i="1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32921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64492"/>
            <a:ext cx="8570844" cy="1145615"/>
          </a:xfrm>
        </p:spPr>
        <p:txBody>
          <a:bodyPr>
            <a:normAutofit/>
          </a:bodyPr>
          <a:lstStyle/>
          <a:p>
            <a:r>
              <a:rPr lang="el-GR" sz="3600" u="sng" dirty="0"/>
              <a:t>Α. Τι βλέπω στην αεροφωτογραφία;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255" y="566670"/>
            <a:ext cx="12178745" cy="613230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l-GR" sz="2600" dirty="0">
                <a:solidFill>
                  <a:srgbClr val="7030A0"/>
                </a:solidFill>
              </a:rPr>
              <a:t> </a:t>
            </a:r>
            <a:r>
              <a:rPr lang="el-GR" dirty="0">
                <a:solidFill>
                  <a:srgbClr val="7030A0"/>
                </a:solidFill>
              </a:rPr>
              <a:t>Παρατηρώ την αεροφωτογραφία στη διαφάνεια 3. Στη συνέχεια:</a:t>
            </a:r>
          </a:p>
          <a:p>
            <a:pPr marL="0" indent="0">
              <a:buNone/>
            </a:pPr>
            <a:r>
              <a:rPr lang="el-GR" sz="2400" dirty="0">
                <a:solidFill>
                  <a:srgbClr val="70AD47"/>
                </a:solidFill>
              </a:rPr>
              <a:t>1. Σημειώνω τα αρχικά των υπόλοιπων κατευθύνσεων του ορίζοντα, στην κατάλληλη πλευρά της αεροφωτογραφίας. </a:t>
            </a:r>
            <a:r>
              <a:rPr lang="el-GR" sz="2000" i="1" dirty="0">
                <a:solidFill>
                  <a:srgbClr val="70AD47"/>
                </a:solidFill>
              </a:rPr>
              <a:t>(Α=Ανατολή, Δ=Δύση, Ν=Νότος, Β=Βορράς)</a:t>
            </a:r>
            <a:r>
              <a:rPr lang="el-GR" sz="2400" dirty="0">
                <a:solidFill>
                  <a:srgbClr val="70AD47"/>
                </a:solidFill>
              </a:rPr>
              <a:t> </a:t>
            </a:r>
          </a:p>
          <a:p>
            <a:pPr marL="0" indent="0">
              <a:buNone/>
            </a:pPr>
            <a:r>
              <a:rPr lang="el-GR" sz="2400" dirty="0">
                <a:solidFill>
                  <a:srgbClr val="70AD47"/>
                </a:solidFill>
              </a:rPr>
              <a:t>2. Εντοπίζω στην αεροφωτογραφία όσα αναφέρονται στον πιο κάτω πίνακα.</a:t>
            </a:r>
          </a:p>
          <a:p>
            <a:pPr marL="0" indent="0">
              <a:buNone/>
            </a:pPr>
            <a:endParaRPr lang="el-GR" sz="2400" dirty="0">
              <a:solidFill>
                <a:srgbClr val="FF0000"/>
              </a:solidFill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E83184E-E822-4E71-A601-65C9725DA5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3691351"/>
              </p:ext>
            </p:extLst>
          </p:nvPr>
        </p:nvGraphicFramePr>
        <p:xfrm>
          <a:off x="318053" y="2324247"/>
          <a:ext cx="11145077" cy="45294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84002">
                  <a:extLst>
                    <a:ext uri="{9D8B030D-6E8A-4147-A177-3AD203B41FA5}">
                      <a16:colId xmlns:a16="http://schemas.microsoft.com/office/drawing/2014/main" val="3791610174"/>
                    </a:ext>
                  </a:extLst>
                </a:gridCol>
                <a:gridCol w="2610326">
                  <a:extLst>
                    <a:ext uri="{9D8B030D-6E8A-4147-A177-3AD203B41FA5}">
                      <a16:colId xmlns:a16="http://schemas.microsoft.com/office/drawing/2014/main" val="931734220"/>
                    </a:ext>
                  </a:extLst>
                </a:gridCol>
                <a:gridCol w="7850749">
                  <a:extLst>
                    <a:ext uri="{9D8B030D-6E8A-4147-A177-3AD203B41FA5}">
                      <a16:colId xmlns:a16="http://schemas.microsoft.com/office/drawing/2014/main" val="3087545547"/>
                    </a:ext>
                  </a:extLst>
                </a:gridCol>
              </a:tblGrid>
              <a:tr h="5515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 err="1">
                          <a:effectLst/>
                        </a:rPr>
                        <a:t>Αρ</a:t>
                      </a:r>
                      <a:r>
                        <a:rPr lang="el-GR" sz="1800" dirty="0">
                          <a:effectLst/>
                        </a:rPr>
                        <a:t>.</a:t>
                      </a:r>
                      <a:endParaRPr lang="x-non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τόπος / κτήριο</a:t>
                      </a:r>
                      <a:endParaRPr lang="x-non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Πώς διακρίνω το κάθε στοιχείο;</a:t>
                      </a:r>
                      <a:endParaRPr lang="x-none" sz="18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(χρώμα;    σχήμα;    μέγεθος;    υφή;)</a:t>
                      </a:r>
                      <a:endParaRPr lang="x-non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77840656"/>
                  </a:ext>
                </a:extLst>
              </a:tr>
              <a:tr h="4266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1</a:t>
                      </a:r>
                      <a:endParaRPr lang="x-non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γήπεδο σχολείου</a:t>
                      </a:r>
                      <a:endParaRPr lang="x-non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x-none" sz="1200">
                          <a:effectLst/>
                        </a:rPr>
                        <a:t> </a:t>
                      </a:r>
                      <a:endParaRPr lang="x-non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13005808"/>
                  </a:ext>
                </a:extLst>
              </a:tr>
              <a:tr h="4523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2</a:t>
                      </a:r>
                      <a:endParaRPr lang="x-non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κτήρια σχολείου</a:t>
                      </a:r>
                      <a:endParaRPr lang="x-non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x-none" sz="1200">
                          <a:effectLst/>
                        </a:rPr>
                        <a:t> </a:t>
                      </a:r>
                      <a:endParaRPr lang="x-non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20451188"/>
                  </a:ext>
                </a:extLst>
              </a:tr>
              <a:tr h="4266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3</a:t>
                      </a:r>
                      <a:endParaRPr lang="x-non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εκκλησία</a:t>
                      </a:r>
                      <a:endParaRPr lang="x-non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x-none" sz="1200">
                          <a:effectLst/>
                        </a:rPr>
                        <a:t> </a:t>
                      </a:r>
                      <a:endParaRPr lang="x-non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13493384"/>
                  </a:ext>
                </a:extLst>
              </a:tr>
              <a:tr h="4523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4</a:t>
                      </a:r>
                      <a:endParaRPr lang="x-non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λεωφόρος / κύριος δρόμος</a:t>
                      </a:r>
                      <a:endParaRPr lang="x-non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x-none" sz="1200">
                          <a:effectLst/>
                        </a:rPr>
                        <a:t> </a:t>
                      </a:r>
                      <a:endParaRPr lang="x-non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49338330"/>
                  </a:ext>
                </a:extLst>
              </a:tr>
              <a:tr h="4266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5</a:t>
                      </a:r>
                      <a:endParaRPr lang="x-non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χωράφι / άδειο οικόπεδο</a:t>
                      </a:r>
                      <a:endParaRPr lang="x-non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x-none" sz="1200">
                          <a:effectLst/>
                        </a:rPr>
                        <a:t> </a:t>
                      </a:r>
                      <a:endParaRPr lang="x-non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11912783"/>
                  </a:ext>
                </a:extLst>
              </a:tr>
              <a:tr h="4523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6</a:t>
                      </a:r>
                      <a:endParaRPr lang="x-non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γειτονιά σπιτιών με στέγη</a:t>
                      </a:r>
                      <a:endParaRPr lang="x-non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x-none" sz="1200" dirty="0">
                          <a:effectLst/>
                        </a:rPr>
                        <a:t> </a:t>
                      </a:r>
                      <a:endParaRPr lang="x-non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40568852"/>
                  </a:ext>
                </a:extLst>
              </a:tr>
              <a:tr h="4523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7</a:t>
                      </a:r>
                      <a:endParaRPr lang="x-non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χώρος στάθμευσης</a:t>
                      </a:r>
                      <a:endParaRPr lang="x-non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x-none" sz="1200">
                          <a:effectLst/>
                        </a:rPr>
                        <a:t> </a:t>
                      </a:r>
                      <a:endParaRPr lang="x-non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74415166"/>
                  </a:ext>
                </a:extLst>
              </a:tr>
              <a:tr h="4266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8</a:t>
                      </a:r>
                      <a:endParaRPr lang="x-non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χώρος πρασίνου με δέντρα</a:t>
                      </a:r>
                      <a:endParaRPr lang="x-non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x-none" sz="1200">
                          <a:effectLst/>
                        </a:rPr>
                        <a:t> </a:t>
                      </a:r>
                      <a:endParaRPr lang="x-non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0407237"/>
                  </a:ext>
                </a:extLst>
              </a:tr>
              <a:tr h="4266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9</a:t>
                      </a:r>
                      <a:endParaRPr lang="x-non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γειτονιά με πολυκατοικίες</a:t>
                      </a:r>
                      <a:endParaRPr lang="x-non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x-none" sz="1200" dirty="0">
                          <a:effectLst/>
                        </a:rPr>
                        <a:t> </a:t>
                      </a:r>
                      <a:endParaRPr lang="x-non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28994803"/>
                  </a:ext>
                </a:extLst>
              </a:tr>
            </a:tbl>
          </a:graphicData>
        </a:graphic>
      </p:graphicFrame>
      <p:sp>
        <p:nvSpPr>
          <p:cNvPr id="38" name="TextBox 37">
            <a:extLst>
              <a:ext uri="{FF2B5EF4-FFF2-40B4-BE49-F238E27FC236}">
                <a16:creationId xmlns:a16="http://schemas.microsoft.com/office/drawing/2014/main" id="{1668EF1D-2562-4B2E-ABCE-3FCE7E9B4EB4}"/>
              </a:ext>
            </a:extLst>
          </p:cNvPr>
          <p:cNvSpPr txBox="1"/>
          <p:nvPr/>
        </p:nvSpPr>
        <p:spPr>
          <a:xfrm>
            <a:off x="11195438" y="-8397"/>
            <a:ext cx="9965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/>
              <a:t>Μάθημα 1</a:t>
            </a:r>
            <a:endParaRPr lang="x-none" sz="1400" b="1" dirty="0"/>
          </a:p>
        </p:txBody>
      </p:sp>
    </p:spTree>
    <p:extLst>
      <p:ext uri="{BB962C8B-B14F-4D97-AF65-F5344CB8AC3E}">
        <p14:creationId xmlns:p14="http://schemas.microsoft.com/office/powerpoint/2010/main" val="527596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DE1E7FE-24FB-49E8-9BE8-D4370ADF0B5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270" y="121040"/>
            <a:ext cx="10999306" cy="6228998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A71E0628-EB87-42A7-BEDA-58977CF6D204}"/>
              </a:ext>
            </a:extLst>
          </p:cNvPr>
          <p:cNvSpPr/>
          <p:nvPr/>
        </p:nvSpPr>
        <p:spPr>
          <a:xfrm>
            <a:off x="11569147" y="267079"/>
            <a:ext cx="371062" cy="344556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1</a:t>
            </a:r>
            <a:endParaRPr lang="x-none" sz="2000" b="1" dirty="0">
              <a:solidFill>
                <a:srgbClr val="FF0000"/>
              </a:solidFill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74616DB-418B-4597-ACF8-550F5AF2DFAB}"/>
              </a:ext>
            </a:extLst>
          </p:cNvPr>
          <p:cNvSpPr/>
          <p:nvPr/>
        </p:nvSpPr>
        <p:spPr>
          <a:xfrm>
            <a:off x="11569147" y="1282604"/>
            <a:ext cx="371062" cy="344556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3</a:t>
            </a:r>
            <a:endParaRPr lang="x-none" sz="2000" b="1" dirty="0">
              <a:solidFill>
                <a:srgbClr val="FF0000"/>
              </a:solidFill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9BE38CF-F7A8-4B74-94E4-9A770837C7BE}"/>
              </a:ext>
            </a:extLst>
          </p:cNvPr>
          <p:cNvSpPr/>
          <p:nvPr/>
        </p:nvSpPr>
        <p:spPr>
          <a:xfrm>
            <a:off x="11569147" y="778929"/>
            <a:ext cx="371062" cy="344556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2</a:t>
            </a:r>
            <a:endParaRPr lang="x-none" sz="2000" b="1" dirty="0">
              <a:solidFill>
                <a:srgbClr val="FF0000"/>
              </a:solidFill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16185E6-213F-4C0F-BF00-79CE1231D174}"/>
              </a:ext>
            </a:extLst>
          </p:cNvPr>
          <p:cNvSpPr/>
          <p:nvPr/>
        </p:nvSpPr>
        <p:spPr>
          <a:xfrm>
            <a:off x="11569147" y="1800347"/>
            <a:ext cx="371062" cy="344556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4</a:t>
            </a:r>
            <a:endParaRPr lang="x-none" sz="2000" b="1" dirty="0">
              <a:solidFill>
                <a:srgbClr val="FF0000"/>
              </a:solidFill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D7A7F305-0F7A-42C4-B392-6DBF2E63922D}"/>
              </a:ext>
            </a:extLst>
          </p:cNvPr>
          <p:cNvSpPr/>
          <p:nvPr/>
        </p:nvSpPr>
        <p:spPr>
          <a:xfrm>
            <a:off x="11569147" y="2287463"/>
            <a:ext cx="371062" cy="344556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5</a:t>
            </a:r>
            <a:endParaRPr lang="x-none" sz="2000" b="1" dirty="0">
              <a:solidFill>
                <a:srgbClr val="FF0000"/>
              </a:solidFill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86394416-674E-4583-A2DE-07DD445BE0DC}"/>
              </a:ext>
            </a:extLst>
          </p:cNvPr>
          <p:cNvSpPr/>
          <p:nvPr/>
        </p:nvSpPr>
        <p:spPr>
          <a:xfrm>
            <a:off x="11562520" y="4398827"/>
            <a:ext cx="371062" cy="344556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>
                <a:solidFill>
                  <a:srgbClr val="FF0000"/>
                </a:solidFill>
              </a:rPr>
              <a:t>9</a:t>
            </a:r>
            <a:endParaRPr lang="x-none" sz="2000" b="1" dirty="0">
              <a:solidFill>
                <a:srgbClr val="FF0000"/>
              </a:solidFill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6B9C0B7-8FF2-4F01-B93F-8E9DF877706E}"/>
              </a:ext>
            </a:extLst>
          </p:cNvPr>
          <p:cNvSpPr/>
          <p:nvPr/>
        </p:nvSpPr>
        <p:spPr>
          <a:xfrm>
            <a:off x="11562521" y="3843093"/>
            <a:ext cx="371062" cy="344556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>
                <a:solidFill>
                  <a:srgbClr val="FF0000"/>
                </a:solidFill>
              </a:rPr>
              <a:t>8</a:t>
            </a:r>
            <a:endParaRPr lang="x-none" sz="2000" b="1" dirty="0">
              <a:solidFill>
                <a:srgbClr val="FF0000"/>
              </a:solidFill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8F9DF15-ADBB-4A57-AF00-B5E5FBC123EB}"/>
              </a:ext>
            </a:extLst>
          </p:cNvPr>
          <p:cNvSpPr/>
          <p:nvPr/>
        </p:nvSpPr>
        <p:spPr>
          <a:xfrm>
            <a:off x="11569147" y="2820173"/>
            <a:ext cx="371062" cy="344556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>
                <a:solidFill>
                  <a:srgbClr val="FF0000"/>
                </a:solidFill>
              </a:rPr>
              <a:t>6</a:t>
            </a:r>
            <a:endParaRPr lang="x-none" sz="2000" b="1" dirty="0">
              <a:solidFill>
                <a:srgbClr val="FF0000"/>
              </a:solidFill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C938E21E-E6CC-48CA-A1C4-84798555978F}"/>
              </a:ext>
            </a:extLst>
          </p:cNvPr>
          <p:cNvSpPr/>
          <p:nvPr/>
        </p:nvSpPr>
        <p:spPr>
          <a:xfrm>
            <a:off x="11562521" y="3342815"/>
            <a:ext cx="371062" cy="344556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>
                <a:solidFill>
                  <a:srgbClr val="FF0000"/>
                </a:solidFill>
              </a:rPr>
              <a:t>7</a:t>
            </a:r>
            <a:endParaRPr lang="x-none" sz="2000" b="1" dirty="0">
              <a:solidFill>
                <a:srgbClr val="FF0000"/>
              </a:solidFill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A2825A61-243A-496D-A9E7-26866319FFB7}"/>
              </a:ext>
            </a:extLst>
          </p:cNvPr>
          <p:cNvSpPr/>
          <p:nvPr/>
        </p:nvSpPr>
        <p:spPr>
          <a:xfrm>
            <a:off x="11572460" y="5039503"/>
            <a:ext cx="364436" cy="344556"/>
          </a:xfrm>
          <a:prstGeom prst="ellipse">
            <a:avLst/>
          </a:prstGeom>
          <a:solidFill>
            <a:srgbClr val="FF00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>
                <a:solidFill>
                  <a:schemeClr val="bg1"/>
                </a:solidFill>
              </a:rPr>
              <a:t>Α</a:t>
            </a:r>
            <a:endParaRPr lang="x-none" sz="2000" b="1" dirty="0">
              <a:solidFill>
                <a:schemeClr val="bg1"/>
              </a:solidFill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61670936-A92F-41B5-9B1D-BCE4E34246E1}"/>
              </a:ext>
            </a:extLst>
          </p:cNvPr>
          <p:cNvSpPr/>
          <p:nvPr/>
        </p:nvSpPr>
        <p:spPr>
          <a:xfrm>
            <a:off x="11576589" y="5532273"/>
            <a:ext cx="364436" cy="344556"/>
          </a:xfrm>
          <a:prstGeom prst="ellipse">
            <a:avLst/>
          </a:prstGeom>
          <a:solidFill>
            <a:srgbClr val="FF00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>
                <a:solidFill>
                  <a:schemeClr val="bg1"/>
                </a:solidFill>
              </a:rPr>
              <a:t>Δ</a:t>
            </a:r>
            <a:endParaRPr lang="x-none" sz="2000" b="1" dirty="0">
              <a:solidFill>
                <a:schemeClr val="bg1"/>
              </a:solidFill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E1A59923-826F-4AE7-ADF3-C4C38FCD0489}"/>
              </a:ext>
            </a:extLst>
          </p:cNvPr>
          <p:cNvSpPr/>
          <p:nvPr/>
        </p:nvSpPr>
        <p:spPr>
          <a:xfrm>
            <a:off x="11573150" y="6049923"/>
            <a:ext cx="364436" cy="344556"/>
          </a:xfrm>
          <a:prstGeom prst="ellipse">
            <a:avLst/>
          </a:prstGeom>
          <a:solidFill>
            <a:srgbClr val="FF00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>
                <a:solidFill>
                  <a:schemeClr val="bg1"/>
                </a:solidFill>
              </a:rPr>
              <a:t>Ν</a:t>
            </a:r>
            <a:endParaRPr lang="x-none" sz="2000" b="1" dirty="0">
              <a:solidFill>
                <a:schemeClr val="bg1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3E27A4D6-3D95-45E5-BBEF-4A4FC496C7FF}"/>
              </a:ext>
            </a:extLst>
          </p:cNvPr>
          <p:cNvSpPr/>
          <p:nvPr/>
        </p:nvSpPr>
        <p:spPr>
          <a:xfrm>
            <a:off x="5423453" y="145246"/>
            <a:ext cx="364436" cy="344556"/>
          </a:xfrm>
          <a:prstGeom prst="ellipse">
            <a:avLst/>
          </a:prstGeom>
          <a:solidFill>
            <a:srgbClr val="FF00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>
                <a:solidFill>
                  <a:schemeClr val="bg1"/>
                </a:solidFill>
              </a:rPr>
              <a:t>Β</a:t>
            </a:r>
            <a:endParaRPr lang="x-none" sz="2000" b="1" dirty="0">
              <a:solidFill>
                <a:schemeClr val="bg1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7A21EE8-BFB5-440A-92E1-6C12877F3D6F}"/>
              </a:ext>
            </a:extLst>
          </p:cNvPr>
          <p:cNvSpPr txBox="1"/>
          <p:nvPr/>
        </p:nvSpPr>
        <p:spPr>
          <a:xfrm>
            <a:off x="79381" y="6339906"/>
            <a:ext cx="3861199" cy="251795"/>
          </a:xfrm>
          <a:prstGeom prst="rect">
            <a:avLst/>
          </a:prstGeom>
          <a:noFill/>
        </p:spPr>
        <p:txBody>
          <a:bodyPr wrap="square" lIns="36000" tIns="0" rIns="36000" bIns="36000" rtlCol="0">
            <a:spAutoFit/>
          </a:bodyPr>
          <a:lstStyle/>
          <a:p>
            <a:r>
              <a:rPr lang="el-GR" sz="1400" b="1" i="1" dirty="0"/>
              <a:t>Αεροφωτογραφία περιοχής του Δήμου </a:t>
            </a:r>
            <a:r>
              <a:rPr lang="el-GR" sz="1400" b="1" i="1" dirty="0" err="1"/>
              <a:t>Στροβόλου</a:t>
            </a:r>
            <a:endParaRPr lang="x-none" sz="1400" b="1" i="1" dirty="0"/>
          </a:p>
        </p:txBody>
      </p:sp>
      <p:sp>
        <p:nvSpPr>
          <p:cNvPr id="28" name="Star: 5 Points 27">
            <a:extLst>
              <a:ext uri="{FF2B5EF4-FFF2-40B4-BE49-F238E27FC236}">
                <a16:creationId xmlns:a16="http://schemas.microsoft.com/office/drawing/2014/main" id="{DE44529D-69B8-47F1-8EBA-C335A8C21C34}"/>
              </a:ext>
            </a:extLst>
          </p:cNvPr>
          <p:cNvSpPr/>
          <p:nvPr/>
        </p:nvSpPr>
        <p:spPr>
          <a:xfrm>
            <a:off x="8878958" y="176129"/>
            <a:ext cx="490330" cy="435505"/>
          </a:xfrm>
          <a:prstGeom prst="star5">
            <a:avLst/>
          </a:prstGeom>
          <a:solidFill>
            <a:schemeClr val="bg1"/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>
                <a:solidFill>
                  <a:schemeClr val="tx1"/>
                </a:solidFill>
              </a:rPr>
              <a:t>1</a:t>
            </a:r>
            <a:endParaRPr lang="x-none" b="1" dirty="0">
              <a:solidFill>
                <a:schemeClr val="tx1"/>
              </a:solidFill>
            </a:endParaRPr>
          </a:p>
        </p:txBody>
      </p:sp>
      <p:sp>
        <p:nvSpPr>
          <p:cNvPr id="29" name="Star: 5 Points 28">
            <a:extLst>
              <a:ext uri="{FF2B5EF4-FFF2-40B4-BE49-F238E27FC236}">
                <a16:creationId xmlns:a16="http://schemas.microsoft.com/office/drawing/2014/main" id="{61F00B2E-CECC-4F20-A9A7-2E405F857699}"/>
              </a:ext>
            </a:extLst>
          </p:cNvPr>
          <p:cNvSpPr/>
          <p:nvPr/>
        </p:nvSpPr>
        <p:spPr>
          <a:xfrm>
            <a:off x="4790663" y="5910378"/>
            <a:ext cx="490330" cy="435505"/>
          </a:xfrm>
          <a:prstGeom prst="star5">
            <a:avLst/>
          </a:prstGeom>
          <a:solidFill>
            <a:schemeClr val="bg1"/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>
                <a:solidFill>
                  <a:schemeClr val="tx1"/>
                </a:solidFill>
              </a:rPr>
              <a:t>2</a:t>
            </a:r>
            <a:endParaRPr lang="x-none" b="1" dirty="0">
              <a:solidFill>
                <a:schemeClr val="tx1"/>
              </a:solidFill>
            </a:endParaRPr>
          </a:p>
        </p:txBody>
      </p:sp>
      <p:sp>
        <p:nvSpPr>
          <p:cNvPr id="30" name="Star: 5 Points 29">
            <a:extLst>
              <a:ext uri="{FF2B5EF4-FFF2-40B4-BE49-F238E27FC236}">
                <a16:creationId xmlns:a16="http://schemas.microsoft.com/office/drawing/2014/main" id="{A7D1155E-2A6E-4130-B956-E6E6198D5827}"/>
              </a:ext>
            </a:extLst>
          </p:cNvPr>
          <p:cNvSpPr/>
          <p:nvPr/>
        </p:nvSpPr>
        <p:spPr>
          <a:xfrm>
            <a:off x="3200402" y="1637463"/>
            <a:ext cx="490330" cy="435505"/>
          </a:xfrm>
          <a:prstGeom prst="star5">
            <a:avLst/>
          </a:prstGeom>
          <a:solidFill>
            <a:schemeClr val="bg1"/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>
                <a:solidFill>
                  <a:schemeClr val="tx1"/>
                </a:solidFill>
              </a:rPr>
              <a:t>3</a:t>
            </a:r>
            <a:endParaRPr lang="x-none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0470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255" y="222110"/>
            <a:ext cx="12178745" cy="65099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>
                <a:solidFill>
                  <a:srgbClr val="70AD47"/>
                </a:solidFill>
              </a:rPr>
              <a:t>3</a:t>
            </a:r>
            <a:r>
              <a:rPr lang="el-GR" sz="2600" dirty="0">
                <a:solidFill>
                  <a:srgbClr val="70AD47"/>
                </a:solidFill>
              </a:rPr>
              <a:t>. Σημειώνω τον αριθμό του κάθε τόπου/κτηρίου στο κατάλληλο σημείο της αεροφωτογραφίας. </a:t>
            </a:r>
          </a:p>
          <a:p>
            <a:pPr marL="0" indent="0">
              <a:buNone/>
            </a:pPr>
            <a:endParaRPr lang="el-GR" sz="2600" dirty="0">
              <a:solidFill>
                <a:srgbClr val="70AD47"/>
              </a:solidFill>
            </a:endParaRPr>
          </a:p>
          <a:p>
            <a:pPr marL="0" indent="0">
              <a:buNone/>
            </a:pPr>
            <a:r>
              <a:rPr lang="el-GR" sz="2600" dirty="0">
                <a:solidFill>
                  <a:srgbClr val="70AD47"/>
                </a:solidFill>
              </a:rPr>
              <a:t>4. Στον πίνακα, εξηγώ πώς διέκρινα (ξεχώρισα) τον κάθε τόπο/κτήριο. </a:t>
            </a:r>
          </a:p>
          <a:p>
            <a:pPr marL="0" indent="0">
              <a:buNone/>
            </a:pPr>
            <a:r>
              <a:rPr lang="el-GR" sz="2200" i="1" dirty="0">
                <a:solidFill>
                  <a:srgbClr val="70AD47"/>
                </a:solidFill>
              </a:rPr>
              <a:t>π.χ. Οι δρόμοι έχουν γκρίζο χρώμα, σχηματίζουν ευθείες ή καμπύλες γραμμές, μακριές ή κοντές.</a:t>
            </a:r>
          </a:p>
          <a:p>
            <a:pPr marL="0" indent="0">
              <a:buNone/>
            </a:pPr>
            <a:endParaRPr lang="el-GR" sz="2200" i="1" dirty="0">
              <a:solidFill>
                <a:srgbClr val="70AD47"/>
              </a:solidFill>
            </a:endParaRPr>
          </a:p>
          <a:p>
            <a:pPr marL="0" indent="0">
              <a:buNone/>
            </a:pPr>
            <a:endParaRPr lang="el-GR" sz="2200" i="1" dirty="0">
              <a:solidFill>
                <a:srgbClr val="70AD47"/>
              </a:solidFill>
            </a:endParaRPr>
          </a:p>
          <a:p>
            <a:pPr marL="0" indent="0">
              <a:buNone/>
            </a:pPr>
            <a:r>
              <a:rPr lang="el-GR" sz="2000" i="1" u="sng" dirty="0">
                <a:solidFill>
                  <a:srgbClr val="7030A0"/>
                </a:solidFill>
              </a:rPr>
              <a:t>Σημείωση για εργασία 1 και 3:</a:t>
            </a:r>
            <a:r>
              <a:rPr lang="el-GR" sz="2000" i="1" dirty="0">
                <a:solidFill>
                  <a:srgbClr val="7030A0"/>
                </a:solidFill>
              </a:rPr>
              <a:t>	</a:t>
            </a:r>
          </a:p>
          <a:p>
            <a:pPr>
              <a:buFontTx/>
              <a:buChar char="-"/>
            </a:pPr>
            <a:r>
              <a:rPr lang="el-GR" sz="2000" i="1" dirty="0">
                <a:solidFill>
                  <a:srgbClr val="7030A0"/>
                </a:solidFill>
              </a:rPr>
              <a:t>Αν δουλεύω στον Η.Υ., μπορώ να σύρω τους αριθμούς πάνω στην αεροφωτογραφία, χρησιμοποιώντας το ποντίκι. </a:t>
            </a:r>
          </a:p>
          <a:p>
            <a:pPr>
              <a:buFontTx/>
              <a:buChar char="-"/>
            </a:pPr>
            <a:r>
              <a:rPr lang="el-GR" sz="2000" i="1" dirty="0">
                <a:solidFill>
                  <a:srgbClr val="7030A0"/>
                </a:solidFill>
              </a:rPr>
              <a:t>Αν εκτυπώσω τη διαφάνεια, μπορώ να γράψω τους αριθμούς στην αεροφωτογραφία.</a:t>
            </a:r>
          </a:p>
          <a:p>
            <a:pPr marL="0" indent="0">
              <a:buNone/>
            </a:pPr>
            <a:endParaRPr lang="el-GR" sz="2200" i="1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l-GR" sz="2400" dirty="0">
              <a:solidFill>
                <a:srgbClr val="70AD47"/>
              </a:solidFill>
            </a:endParaRPr>
          </a:p>
          <a:p>
            <a:pPr marL="0" indent="0">
              <a:buNone/>
            </a:pPr>
            <a:endParaRPr lang="el-GR" dirty="0">
              <a:solidFill>
                <a:srgbClr val="70AD47"/>
              </a:solidFill>
            </a:endParaRPr>
          </a:p>
          <a:p>
            <a:pPr marL="0" indent="0">
              <a:buNone/>
            </a:pPr>
            <a:endParaRPr lang="el-GR" sz="2400" dirty="0">
              <a:solidFill>
                <a:srgbClr val="70AD47"/>
              </a:solidFill>
            </a:endParaRPr>
          </a:p>
          <a:p>
            <a:pPr marL="0" indent="0">
              <a:buNone/>
            </a:pPr>
            <a:endParaRPr lang="el-GR" dirty="0">
              <a:solidFill>
                <a:srgbClr val="70AD47"/>
              </a:solidFill>
            </a:endParaRPr>
          </a:p>
          <a:p>
            <a:pPr marL="0" indent="0">
              <a:buNone/>
            </a:pPr>
            <a:endParaRPr lang="el-GR" sz="2600" dirty="0"/>
          </a:p>
          <a:p>
            <a:pPr marL="0" indent="0">
              <a:buNone/>
            </a:pPr>
            <a:endParaRPr lang="el-GR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84613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255" y="222110"/>
            <a:ext cx="12178745" cy="650999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l-GR" sz="2200" i="1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l-GR" sz="2200" i="1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l-GR" sz="2600" dirty="0">
                <a:solidFill>
                  <a:srgbClr val="70AD47"/>
                </a:solidFill>
              </a:rPr>
              <a:t>5. Περιγράφω τη σχετική θέση των πιο κάτω, χρησιμοποιώντας τις έννοιες </a:t>
            </a:r>
          </a:p>
          <a:p>
            <a:pPr marL="0" indent="0">
              <a:buNone/>
            </a:pPr>
            <a:r>
              <a:rPr lang="el-GR" sz="2400" b="1" i="1" dirty="0">
                <a:solidFill>
                  <a:srgbClr val="70AD47"/>
                </a:solidFill>
              </a:rPr>
              <a:t>δυτικά, ανατολικά, βόρεια, νότια</a:t>
            </a:r>
            <a:endParaRPr lang="el-GR" sz="2400" b="1" dirty="0">
              <a:solidFill>
                <a:srgbClr val="70AD47"/>
              </a:solidFill>
            </a:endParaRPr>
          </a:p>
          <a:p>
            <a:r>
              <a:rPr lang="el-GR" sz="2200" i="1" dirty="0">
                <a:solidFill>
                  <a:srgbClr val="70AD47"/>
                </a:solidFill>
              </a:rPr>
              <a:t>Η εκκλησία </a:t>
            </a:r>
            <a:r>
              <a:rPr lang="el-GR" sz="2200" dirty="0">
                <a:solidFill>
                  <a:srgbClr val="70AD47"/>
                </a:solidFill>
              </a:rPr>
              <a:t>βρίσκεται στα ………….……………. </a:t>
            </a:r>
            <a:r>
              <a:rPr lang="el-GR" sz="2200" i="1" dirty="0">
                <a:solidFill>
                  <a:srgbClr val="70AD47"/>
                </a:solidFill>
              </a:rPr>
              <a:t>του σχολείου</a:t>
            </a:r>
            <a:r>
              <a:rPr lang="el-GR" sz="2200" dirty="0">
                <a:solidFill>
                  <a:srgbClr val="70AD47"/>
                </a:solidFill>
              </a:rPr>
              <a:t>.</a:t>
            </a:r>
          </a:p>
          <a:p>
            <a:r>
              <a:rPr lang="el-GR" sz="2200" i="1" dirty="0">
                <a:solidFill>
                  <a:srgbClr val="70AD47"/>
                </a:solidFill>
              </a:rPr>
              <a:t>Το γήπεδο </a:t>
            </a:r>
            <a:r>
              <a:rPr lang="el-GR" sz="2200" dirty="0">
                <a:solidFill>
                  <a:srgbClr val="70AD47"/>
                </a:solidFill>
              </a:rPr>
              <a:t>βρίσκεται στα ………….…………….  </a:t>
            </a:r>
            <a:r>
              <a:rPr lang="el-GR" sz="2200" i="1" dirty="0">
                <a:solidFill>
                  <a:srgbClr val="70AD47"/>
                </a:solidFill>
              </a:rPr>
              <a:t>του χώρου πρασίνου με δέντρα</a:t>
            </a:r>
            <a:r>
              <a:rPr lang="el-GR" sz="2200" dirty="0">
                <a:solidFill>
                  <a:srgbClr val="70AD47"/>
                </a:solidFill>
              </a:rPr>
              <a:t>.</a:t>
            </a:r>
          </a:p>
          <a:p>
            <a:r>
              <a:rPr lang="el-GR" sz="2200" i="1" dirty="0">
                <a:solidFill>
                  <a:srgbClr val="70AD47"/>
                </a:solidFill>
              </a:rPr>
              <a:t>Τα κτήρια του σχολείου </a:t>
            </a:r>
            <a:r>
              <a:rPr lang="el-GR" sz="2200" dirty="0">
                <a:solidFill>
                  <a:srgbClr val="70AD47"/>
                </a:solidFill>
              </a:rPr>
              <a:t>βρίσκονται στα ………….……………. </a:t>
            </a:r>
            <a:r>
              <a:rPr lang="el-GR" sz="2200" i="1" dirty="0">
                <a:solidFill>
                  <a:srgbClr val="70AD47"/>
                </a:solidFill>
              </a:rPr>
              <a:t>του γηπέδου.</a:t>
            </a:r>
          </a:p>
          <a:p>
            <a:r>
              <a:rPr lang="el-GR" sz="2200" i="1" dirty="0">
                <a:solidFill>
                  <a:srgbClr val="70AD47"/>
                </a:solidFill>
              </a:rPr>
              <a:t>Ο χώρος στάθμευσης </a:t>
            </a:r>
            <a:r>
              <a:rPr lang="el-GR" sz="2200" dirty="0">
                <a:solidFill>
                  <a:srgbClr val="70AD47"/>
                </a:solidFill>
              </a:rPr>
              <a:t>βρίσκεται στα ………….……………. </a:t>
            </a:r>
            <a:r>
              <a:rPr lang="el-GR" sz="2200" i="1" dirty="0">
                <a:solidFill>
                  <a:srgbClr val="70AD47"/>
                </a:solidFill>
              </a:rPr>
              <a:t>της εκκλησίας</a:t>
            </a:r>
            <a:r>
              <a:rPr lang="el-GR" sz="2200" dirty="0">
                <a:solidFill>
                  <a:srgbClr val="70AD47"/>
                </a:solidFill>
              </a:rPr>
              <a:t>.</a:t>
            </a:r>
          </a:p>
          <a:p>
            <a:pPr marL="0" indent="0">
              <a:buNone/>
            </a:pPr>
            <a:endParaRPr lang="el-GR" sz="2400" dirty="0">
              <a:solidFill>
                <a:srgbClr val="70AD47"/>
              </a:solidFill>
            </a:endParaRPr>
          </a:p>
          <a:p>
            <a:pPr marL="0" indent="0">
              <a:buNone/>
            </a:pPr>
            <a:r>
              <a:rPr lang="el-GR" sz="2400" dirty="0">
                <a:solidFill>
                  <a:srgbClr val="70AD47"/>
                </a:solidFill>
              </a:rPr>
              <a:t>6. Η λεωφόρος έχει κατεύθυνση </a:t>
            </a:r>
            <a:r>
              <a:rPr lang="el-GR" sz="2400" i="1" dirty="0">
                <a:solidFill>
                  <a:srgbClr val="70AD47"/>
                </a:solidFill>
              </a:rPr>
              <a:t>από </a:t>
            </a:r>
            <a:r>
              <a:rPr lang="el-GR" sz="2400" dirty="0">
                <a:solidFill>
                  <a:srgbClr val="70AD47"/>
                </a:solidFill>
              </a:rPr>
              <a:t>………….…………….</a:t>
            </a:r>
            <a:r>
              <a:rPr lang="el-GR" sz="2400" i="1" dirty="0">
                <a:solidFill>
                  <a:srgbClr val="70AD47"/>
                </a:solidFill>
              </a:rPr>
              <a:t> προς </a:t>
            </a:r>
            <a:r>
              <a:rPr lang="el-GR" sz="2400" dirty="0">
                <a:solidFill>
                  <a:srgbClr val="70AD47"/>
                </a:solidFill>
              </a:rPr>
              <a:t>………….……………. ή το αντίθετο,</a:t>
            </a:r>
          </a:p>
          <a:p>
            <a:pPr marL="0" indent="0">
              <a:buNone/>
            </a:pPr>
            <a:r>
              <a:rPr lang="el-GR" sz="2400" dirty="0">
                <a:solidFill>
                  <a:srgbClr val="70AD47"/>
                </a:solidFill>
              </a:rPr>
              <a:t>δηλαδή </a:t>
            </a:r>
            <a:r>
              <a:rPr lang="el-GR" sz="2400" i="1" dirty="0">
                <a:solidFill>
                  <a:srgbClr val="70AD47"/>
                </a:solidFill>
              </a:rPr>
              <a:t>από ………….……………. προς </a:t>
            </a:r>
            <a:r>
              <a:rPr lang="el-GR" sz="2400" dirty="0">
                <a:solidFill>
                  <a:srgbClr val="70AD47"/>
                </a:solidFill>
              </a:rPr>
              <a:t>………….……………. .</a:t>
            </a:r>
          </a:p>
          <a:p>
            <a:pPr marL="0" indent="0">
              <a:buNone/>
            </a:pPr>
            <a:endParaRPr lang="el-GR" sz="2400" dirty="0">
              <a:solidFill>
                <a:srgbClr val="70AD47"/>
              </a:solidFill>
            </a:endParaRPr>
          </a:p>
          <a:p>
            <a:pPr marL="0" indent="0">
              <a:buNone/>
            </a:pPr>
            <a:endParaRPr lang="el-GR" dirty="0">
              <a:solidFill>
                <a:srgbClr val="70AD47"/>
              </a:solidFill>
            </a:endParaRPr>
          </a:p>
          <a:p>
            <a:pPr marL="0" indent="0">
              <a:buNone/>
            </a:pPr>
            <a:endParaRPr lang="el-GR" sz="2400" dirty="0">
              <a:solidFill>
                <a:srgbClr val="70AD47"/>
              </a:solidFill>
            </a:endParaRPr>
          </a:p>
          <a:p>
            <a:pPr marL="0" indent="0">
              <a:buNone/>
            </a:pPr>
            <a:endParaRPr lang="el-GR" dirty="0">
              <a:solidFill>
                <a:srgbClr val="70AD47"/>
              </a:solidFill>
            </a:endParaRPr>
          </a:p>
          <a:p>
            <a:pPr marL="0" indent="0">
              <a:buNone/>
            </a:pPr>
            <a:endParaRPr lang="el-GR" sz="2600" dirty="0"/>
          </a:p>
          <a:p>
            <a:pPr marL="0" indent="0">
              <a:buNone/>
            </a:pPr>
            <a:endParaRPr lang="el-GR" sz="2400" dirty="0">
              <a:solidFill>
                <a:srgbClr val="FF0000"/>
              </a:solidFill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A167E10-800F-4AB5-A129-49F9FDE610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264492"/>
            <a:ext cx="7381461" cy="1145615"/>
          </a:xfrm>
        </p:spPr>
        <p:txBody>
          <a:bodyPr>
            <a:normAutofit/>
          </a:bodyPr>
          <a:lstStyle/>
          <a:p>
            <a:r>
              <a:rPr lang="el-GR" sz="3600" u="sng" dirty="0"/>
              <a:t>Β. Διαδρομές στην αεροφωτογραφία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D6CD03D-0839-4E9D-88E7-AAB3882DCB7E}"/>
              </a:ext>
            </a:extLst>
          </p:cNvPr>
          <p:cNvSpPr txBox="1"/>
          <p:nvPr/>
        </p:nvSpPr>
        <p:spPr>
          <a:xfrm>
            <a:off x="11195438" y="-8397"/>
            <a:ext cx="9965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/>
              <a:t>Μάθημα 2</a:t>
            </a:r>
            <a:endParaRPr lang="x-none" sz="1400" b="1" dirty="0"/>
          </a:p>
        </p:txBody>
      </p:sp>
    </p:spTree>
    <p:extLst>
      <p:ext uri="{BB962C8B-B14F-4D97-AF65-F5344CB8AC3E}">
        <p14:creationId xmlns:p14="http://schemas.microsoft.com/office/powerpoint/2010/main" val="2478337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255" y="222110"/>
            <a:ext cx="12178745" cy="613230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l-GR" sz="2400" dirty="0">
                <a:solidFill>
                  <a:srgbClr val="70AD47"/>
                </a:solidFill>
              </a:rPr>
              <a:t>7. Εντοπίζω τα τρία αστεράκια         στην αεροφωτογραφία. Επιλέγω δύο αστεράκια, ακολουθώ</a:t>
            </a:r>
          </a:p>
          <a:p>
            <a:pPr marL="0" indent="0" algn="just">
              <a:buNone/>
            </a:pPr>
            <a:r>
              <a:rPr lang="el-GR" sz="2400" dirty="0">
                <a:solidFill>
                  <a:srgbClr val="70AD47"/>
                </a:solidFill>
              </a:rPr>
              <a:t> τους δρόμους και σκέφτομαι τη διαδρομή που πρέπει να ακολουθήσω για να πάω από το ένα</a:t>
            </a:r>
          </a:p>
          <a:p>
            <a:pPr marL="0" indent="0" algn="just">
              <a:buNone/>
            </a:pPr>
            <a:r>
              <a:rPr lang="el-GR" sz="2400" dirty="0">
                <a:solidFill>
                  <a:srgbClr val="70AD47"/>
                </a:solidFill>
              </a:rPr>
              <a:t> στο άλλο. </a:t>
            </a:r>
          </a:p>
          <a:p>
            <a:pPr marL="0" indent="0" algn="just">
              <a:buNone/>
            </a:pPr>
            <a:endParaRPr lang="el-GR" sz="2400" dirty="0">
              <a:solidFill>
                <a:srgbClr val="70AD47"/>
              </a:solidFill>
            </a:endParaRPr>
          </a:p>
          <a:p>
            <a:pPr marL="0" indent="0" algn="just">
              <a:buNone/>
            </a:pPr>
            <a:r>
              <a:rPr lang="el-GR" sz="2400" dirty="0">
                <a:solidFill>
                  <a:srgbClr val="70AD47"/>
                </a:solidFill>
              </a:rPr>
              <a:t>Μετά γράφω τις οδηγίες, με βάση τα σημεία του ορίζοντα.</a:t>
            </a:r>
          </a:p>
          <a:p>
            <a:pPr marL="0" indent="0">
              <a:buNone/>
            </a:pPr>
            <a:r>
              <a:rPr lang="el-GR" sz="2200" i="1" dirty="0">
                <a:solidFill>
                  <a:srgbClr val="70AD47"/>
                </a:solidFill>
              </a:rPr>
              <a:t>π.χ.  Ξεκινώ από το σημείο           και περπατώ με κατεύθυνση ……………………………… . Μετά, προχωρώ</a:t>
            </a:r>
          </a:p>
          <a:p>
            <a:pPr marL="0" indent="0">
              <a:buNone/>
            </a:pPr>
            <a:r>
              <a:rPr lang="el-GR" sz="2200" i="1" dirty="0">
                <a:solidFill>
                  <a:srgbClr val="70AD47"/>
                </a:solidFill>
              </a:rPr>
              <a:t>…………………………………………………………………………………………………………………………………………………………………,</a:t>
            </a:r>
          </a:p>
          <a:p>
            <a:pPr marL="0" indent="0">
              <a:buNone/>
            </a:pPr>
            <a:r>
              <a:rPr lang="el-GR" sz="2200" i="1" dirty="0">
                <a:solidFill>
                  <a:srgbClr val="70AD47"/>
                </a:solidFill>
              </a:rPr>
              <a:t>κι έτσι φτάνω στο σημείο         .</a:t>
            </a:r>
          </a:p>
          <a:p>
            <a:pPr marL="0" indent="0">
              <a:buNone/>
            </a:pPr>
            <a:endParaRPr lang="el-GR" i="1" dirty="0">
              <a:solidFill>
                <a:srgbClr val="70AD47"/>
              </a:solidFill>
            </a:endParaRPr>
          </a:p>
          <a:p>
            <a:pPr marL="0" indent="0">
              <a:buNone/>
            </a:pPr>
            <a:endParaRPr lang="el-GR" sz="2400" dirty="0">
              <a:solidFill>
                <a:srgbClr val="70AD47"/>
              </a:solidFill>
            </a:endParaRPr>
          </a:p>
          <a:p>
            <a:pPr marL="0" indent="0">
              <a:buNone/>
            </a:pPr>
            <a:r>
              <a:rPr lang="el-GR" sz="2000" i="1" u="sng" dirty="0">
                <a:solidFill>
                  <a:srgbClr val="7030A0"/>
                </a:solidFill>
              </a:rPr>
              <a:t>Σημείωση για εργασίες 4, 5, 6 και 7:</a:t>
            </a:r>
            <a:r>
              <a:rPr lang="el-GR" sz="2000" i="1" dirty="0">
                <a:solidFill>
                  <a:srgbClr val="7030A0"/>
                </a:solidFill>
              </a:rPr>
              <a:t>	</a:t>
            </a:r>
          </a:p>
          <a:p>
            <a:pPr>
              <a:buFontTx/>
              <a:buChar char="-"/>
            </a:pPr>
            <a:r>
              <a:rPr lang="el-GR" sz="2000" i="1" dirty="0">
                <a:solidFill>
                  <a:srgbClr val="7030A0"/>
                </a:solidFill>
              </a:rPr>
              <a:t>Αν δουλεύω στον Η.Υ., μπορώ να συμπληρώσω τον πίνακα, τις προτάσεις και την παράγραφο διαδρομής (εργ.7) στον χώρο με τις κενές γραμμές.</a:t>
            </a:r>
          </a:p>
          <a:p>
            <a:pPr>
              <a:buFontTx/>
              <a:buChar char="-"/>
            </a:pPr>
            <a:r>
              <a:rPr lang="el-GR" sz="2000" i="1" dirty="0">
                <a:solidFill>
                  <a:srgbClr val="7030A0"/>
                </a:solidFill>
              </a:rPr>
              <a:t>Αν εκτυπώσω την παρουσίαση, μπορώ να γράψω τις απαντήσεις στην κάθε εργασία.</a:t>
            </a:r>
          </a:p>
          <a:p>
            <a:pPr>
              <a:buFontTx/>
              <a:buChar char="-"/>
            </a:pPr>
            <a:r>
              <a:rPr lang="el-GR" sz="2000" i="1">
                <a:solidFill>
                  <a:srgbClr val="7030A0"/>
                </a:solidFill>
              </a:rPr>
              <a:t>Αν απλώς </a:t>
            </a:r>
            <a:r>
              <a:rPr lang="el-GR" sz="2000" i="1" dirty="0">
                <a:solidFill>
                  <a:srgbClr val="7030A0"/>
                </a:solidFill>
              </a:rPr>
              <a:t>βλέπω την παρουσίαση στον Η.Υ., μπορώ να γράψω τις απαντήσεις μου σε ένα ξεχωριστό χαρτί ή στο τετράδιό μου.</a:t>
            </a:r>
          </a:p>
          <a:p>
            <a:pPr marL="0" indent="0">
              <a:buNone/>
            </a:pPr>
            <a:endParaRPr lang="el-GR" dirty="0">
              <a:solidFill>
                <a:srgbClr val="70AD47"/>
              </a:solidFill>
            </a:endParaRPr>
          </a:p>
          <a:p>
            <a:pPr marL="0" indent="0">
              <a:buNone/>
            </a:pPr>
            <a:endParaRPr lang="el-GR" sz="2400" dirty="0">
              <a:solidFill>
                <a:srgbClr val="FF0000"/>
              </a:solidFill>
            </a:endParaRPr>
          </a:p>
        </p:txBody>
      </p:sp>
      <p:sp>
        <p:nvSpPr>
          <p:cNvPr id="4" name="Star: 5 Points 3">
            <a:extLst>
              <a:ext uri="{FF2B5EF4-FFF2-40B4-BE49-F238E27FC236}">
                <a16:creationId xmlns:a16="http://schemas.microsoft.com/office/drawing/2014/main" id="{58BAE714-C0C5-4F0F-A144-B0A41C76109F}"/>
              </a:ext>
            </a:extLst>
          </p:cNvPr>
          <p:cNvSpPr/>
          <p:nvPr/>
        </p:nvSpPr>
        <p:spPr>
          <a:xfrm>
            <a:off x="3949151" y="195606"/>
            <a:ext cx="490330" cy="435505"/>
          </a:xfrm>
          <a:prstGeom prst="star5">
            <a:avLst/>
          </a:prstGeom>
          <a:solidFill>
            <a:schemeClr val="bg1"/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b="1" dirty="0">
              <a:solidFill>
                <a:schemeClr val="tx1"/>
              </a:solidFill>
            </a:endParaRPr>
          </a:p>
        </p:txBody>
      </p:sp>
      <p:sp>
        <p:nvSpPr>
          <p:cNvPr id="7" name="Star: 5 Points 6">
            <a:extLst>
              <a:ext uri="{FF2B5EF4-FFF2-40B4-BE49-F238E27FC236}">
                <a16:creationId xmlns:a16="http://schemas.microsoft.com/office/drawing/2014/main" id="{729726FD-410B-475D-BC87-5E3A7C586ABE}"/>
              </a:ext>
            </a:extLst>
          </p:cNvPr>
          <p:cNvSpPr/>
          <p:nvPr/>
        </p:nvSpPr>
        <p:spPr>
          <a:xfrm>
            <a:off x="3187155" y="2268157"/>
            <a:ext cx="490330" cy="435505"/>
          </a:xfrm>
          <a:prstGeom prst="star5">
            <a:avLst/>
          </a:prstGeom>
          <a:solidFill>
            <a:schemeClr val="bg1"/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>
                <a:solidFill>
                  <a:schemeClr val="tx1"/>
                </a:solidFill>
              </a:rPr>
              <a:t>2</a:t>
            </a:r>
            <a:endParaRPr lang="x-none" b="1" dirty="0">
              <a:solidFill>
                <a:schemeClr val="tx1"/>
              </a:solidFill>
            </a:endParaRPr>
          </a:p>
        </p:txBody>
      </p:sp>
      <p:sp>
        <p:nvSpPr>
          <p:cNvPr id="9" name="Star: 5 Points 8">
            <a:extLst>
              <a:ext uri="{FF2B5EF4-FFF2-40B4-BE49-F238E27FC236}">
                <a16:creationId xmlns:a16="http://schemas.microsoft.com/office/drawing/2014/main" id="{D5E004EF-53FC-4179-BF7C-79108B98C8E9}"/>
              </a:ext>
            </a:extLst>
          </p:cNvPr>
          <p:cNvSpPr/>
          <p:nvPr/>
        </p:nvSpPr>
        <p:spPr>
          <a:xfrm>
            <a:off x="3048005" y="3006747"/>
            <a:ext cx="490330" cy="435505"/>
          </a:xfrm>
          <a:prstGeom prst="star5">
            <a:avLst/>
          </a:prstGeom>
          <a:solidFill>
            <a:schemeClr val="bg1"/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>
                <a:solidFill>
                  <a:schemeClr val="tx1"/>
                </a:solidFill>
              </a:rPr>
              <a:t>1</a:t>
            </a:r>
            <a:endParaRPr lang="x-none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65435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1222</TotalTime>
  <Words>672</Words>
  <Application>Microsoft Office PowerPoint</Application>
  <PresentationFormat>Widescreen</PresentationFormat>
  <Paragraphs>117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Office Theme</vt:lpstr>
      <vt:lpstr>Γεωγραφία Γ΄ τάξης</vt:lpstr>
      <vt:lpstr>Όταν κοιτώ από ψηλά…</vt:lpstr>
      <vt:lpstr>Α. Τι βλέπω στην αεροφωτογραφία;</vt:lpstr>
      <vt:lpstr>PowerPoint Presentation</vt:lpstr>
      <vt:lpstr>PowerPoint Presentation</vt:lpstr>
      <vt:lpstr>Β. Διαδρομές στην αεροφωτογραφία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Βόρεια Αμερική</dc:title>
  <dc:creator>user</dc:creator>
  <cp:lastModifiedBy>Χρύσω Παλλαρή Κυριάκου</cp:lastModifiedBy>
  <cp:revision>81</cp:revision>
  <dcterms:created xsi:type="dcterms:W3CDTF">2020-03-21T13:27:57Z</dcterms:created>
  <dcterms:modified xsi:type="dcterms:W3CDTF">2020-04-03T08:13:13Z</dcterms:modified>
</cp:coreProperties>
</file>