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BD"/>
    <a:srgbClr val="B21E92"/>
    <a:srgbClr val="00863D"/>
    <a:srgbClr val="0066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0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06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10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90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55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65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8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3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53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5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3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3C09-A7F8-49AC-B81F-96BEAEE287FE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45A2-FE41-4C08-8B48-BAABBFA743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1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iannosc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BAC1E-9BDF-4F9C-BB20-A76D8484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4600" dirty="0">
                <a:solidFill>
                  <a:srgbClr val="FFFFFF"/>
                </a:solidFill>
              </a:rPr>
              <a:t>Γεωγραφία Δ΄ τάξης</a:t>
            </a:r>
            <a:endParaRPr lang="en-GB" sz="4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4E091-858E-4525-BC77-E453D1F17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2055813"/>
            <a:ext cx="11774465" cy="46205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Καλημέρα παιδιά! Πρώτιστη έγνοια μας η πρόοδός σας, ακόμα και υπό αυτές τις δύσκολες συνθήκες. Εύχομαι να είμαστε όλοι καλά για να ξανασυναντηθούμε σύντομα στις τάξεις μας.</a:t>
            </a:r>
            <a:endParaRPr lang="en-GB" dirty="0"/>
          </a:p>
          <a:p>
            <a:r>
              <a:rPr lang="el-GR" dirty="0"/>
              <a:t>Προκειμένου να μη χαθεί αυτός ο χρόνος, κάθε δεκαπενθήμερο θα επικοινωνώ μαζί σας, δίνοντάς σας κάποιες οδηγίες μελέτης. Θα απαντάτε σε ένα λευκό χαρτί (ή τετράδιο) το γεωγραφικό ερώτημα, θα το κρατάτε στον φάκελό σας (</a:t>
            </a:r>
            <a:r>
              <a:rPr lang="el-GR" dirty="0" err="1"/>
              <a:t>φάιλ</a:t>
            </a:r>
            <a:r>
              <a:rPr lang="el-GR" dirty="0"/>
              <a:t>) και θα τα μαζέψω για διόρθωμα όταν επιστρέψουμε με το καλό. </a:t>
            </a:r>
          </a:p>
          <a:p>
            <a:r>
              <a:rPr lang="el-GR" dirty="0"/>
              <a:t>Για τυχόν απορίες μπορείτε να επικοινωνείτε μαζί μου στο ακόλουθο ηλεκτρονικό ταχυδρομείο: </a:t>
            </a:r>
            <a:r>
              <a:rPr lang="en-US" dirty="0">
                <a:hlinkClick r:id="rId2"/>
              </a:rPr>
              <a:t>yiannosc@gmail.com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Αν δεν είναι κάτι επείγον, μπορείτε να κρατήσετε μια σημείωση στο χαρτί σας και να το απαντήσουμε όταν επιστρέψουμε. Καλή αρχή!</a:t>
            </a:r>
            <a:endParaRPr lang="en-GB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195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l-GR" i="1" dirty="0"/>
              <a:t>Πού βρίσκεται η Κύπρος;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0922"/>
            <a:ext cx="9744222" cy="3366259"/>
          </a:xfrm>
        </p:spPr>
        <p:txBody>
          <a:bodyPr>
            <a:normAutofit/>
          </a:bodyPr>
          <a:lstStyle/>
          <a:p>
            <a:r>
              <a:rPr lang="el-GR" b="1" u="sng" dirty="0"/>
              <a:t>Γεωγραφική διερεύνηση</a:t>
            </a:r>
            <a:endParaRPr lang="el-GR" b="1" dirty="0"/>
          </a:p>
          <a:p>
            <a:r>
              <a:rPr lang="el-GR" b="1" dirty="0"/>
              <a:t>Μελετώ τα γεωγραφικά εργαλεία (υδρόγειος σφαίρα, χάρτες) </a:t>
            </a:r>
          </a:p>
          <a:p>
            <a:r>
              <a:rPr lang="el-GR" b="1" dirty="0"/>
              <a:t>και περιγράφω τη θέση της Κύπρου…</a:t>
            </a:r>
          </a:p>
          <a:p>
            <a:endParaRPr lang="el-GR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i="1" dirty="0"/>
              <a:t>στην υδρόγειο σφαίρα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i="1" dirty="0"/>
              <a:t>στην Ευρώπη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i="1" dirty="0"/>
              <a:t>στη Μεσόγειο Θάλασσα</a:t>
            </a:r>
            <a:endParaRPr lang="el-GR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9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40" y="0"/>
            <a:ext cx="7522088" cy="940904"/>
          </a:xfrm>
        </p:spPr>
        <p:txBody>
          <a:bodyPr>
            <a:normAutofit/>
          </a:bodyPr>
          <a:lstStyle/>
          <a:p>
            <a:r>
              <a:rPr lang="el-GR" sz="3600" u="sng" dirty="0"/>
              <a:t>Α. Πού βρίσκεται η Κύπρος;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9114"/>
            <a:ext cx="8412480" cy="6024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l-GR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7030A0"/>
                </a:solidFill>
              </a:rPr>
              <a:t>Παρατηρώ την υδρόγειο σφαίρα και: </a:t>
            </a:r>
          </a:p>
          <a:p>
            <a:pPr marL="457200" indent="-457200">
              <a:buAutoNum type="arabicPeriod"/>
            </a:pPr>
            <a:r>
              <a:rPr lang="el-GR" sz="2400" dirty="0">
                <a:solidFill>
                  <a:srgbClr val="70AD47"/>
                </a:solidFill>
              </a:rPr>
              <a:t>Εντοπίζω</a:t>
            </a:r>
            <a:r>
              <a:rPr lang="el-GR" sz="2400" dirty="0">
                <a:solidFill>
                  <a:schemeClr val="accent6"/>
                </a:solidFill>
              </a:rPr>
              <a:t> και ονομάζω </a:t>
            </a:r>
            <a:r>
              <a:rPr lang="el-GR" sz="1800" dirty="0">
                <a:solidFill>
                  <a:schemeClr val="accent6"/>
                </a:solidFill>
              </a:rPr>
              <a:t>(σημειώνω) </a:t>
            </a:r>
            <a:r>
              <a:rPr lang="el-GR" sz="2400" dirty="0">
                <a:solidFill>
                  <a:schemeClr val="accent6"/>
                </a:solidFill>
              </a:rPr>
              <a:t>τον Ισημερινό και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τους πόλους της Γης.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accent6"/>
                </a:solidFill>
              </a:rPr>
              <a:t>Σε τι φαίνεται να χωρίζει τη Γη ο Ισημερινός;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accent6"/>
                </a:solidFill>
              </a:rPr>
              <a:t>Πώς ονομάζονται οι δύο αυτές περιοχές της Γης;</a:t>
            </a:r>
          </a:p>
          <a:p>
            <a:pPr marL="0" indent="0">
              <a:buNone/>
            </a:pPr>
            <a:endParaRPr lang="el-GR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2. Εντοπίζω την Κύπρο (</a:t>
            </a:r>
            <a:r>
              <a:rPr lang="en-US" sz="2400" dirty="0">
                <a:solidFill>
                  <a:srgbClr val="FF3300"/>
                </a:solidFill>
                <a:ea typeface="Times New Roman"/>
                <a:cs typeface="Times New Roman"/>
                <a:sym typeface="Wingdings 2"/>
              </a:rPr>
              <a:t></a:t>
            </a:r>
            <a:r>
              <a:rPr lang="el-GR" sz="2400" dirty="0">
                <a:solidFill>
                  <a:schemeClr val="accent6"/>
                </a:solidFill>
              </a:rPr>
              <a:t>)  και περιγράφω τη θέση της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στην υδρόγειο σφαίρα.</a:t>
            </a:r>
            <a:endParaRPr lang="el-GR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433F7-7B35-4631-85F8-33C265C48922}"/>
              </a:ext>
            </a:extLst>
          </p:cNvPr>
          <p:cNvGrpSpPr>
            <a:grpSpLocks noChangeAspect="1"/>
          </p:cNvGrpSpPr>
          <p:nvPr/>
        </p:nvGrpSpPr>
        <p:grpSpPr>
          <a:xfrm>
            <a:off x="7422374" y="886176"/>
            <a:ext cx="4593068" cy="4664388"/>
            <a:chOff x="1691680" y="129547"/>
            <a:chExt cx="5832648" cy="5923215"/>
          </a:xfrm>
        </p:grpSpPr>
        <p:pic>
          <p:nvPicPr>
            <p:cNvPr id="6" name="Picture 5" descr="http://gifninja.com/Workspace/35f9155c-4d1a-4648-9f64-9ac9771a2e51/0017.jpg">
              <a:extLst>
                <a:ext uri="{FF2B5EF4-FFF2-40B4-BE49-F238E27FC236}">
                  <a16:creationId xmlns:a16="http://schemas.microsoft.com/office/drawing/2014/main" id="{95C83292-29F8-46D7-B909-37FBBE03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29547"/>
              <a:ext cx="5832648" cy="59232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A70BC3-812E-4B95-8A35-73E706B0D88B}"/>
                </a:ext>
              </a:extLst>
            </p:cNvPr>
            <p:cNvGrpSpPr/>
            <p:nvPr/>
          </p:nvGrpSpPr>
          <p:grpSpPr>
            <a:xfrm>
              <a:off x="1692328" y="1168719"/>
              <a:ext cx="5832000" cy="1885865"/>
              <a:chOff x="1692328" y="1224990"/>
              <a:chExt cx="5832000" cy="1885865"/>
            </a:xfrm>
          </p:grpSpPr>
          <p:sp>
            <p:nvSpPr>
              <p:cNvPr id="11" name="Text Box 2055">
                <a:extLst>
                  <a:ext uri="{FF2B5EF4-FFF2-40B4-BE49-F238E27FC236}">
                    <a16:creationId xmlns:a16="http://schemas.microsoft.com/office/drawing/2014/main" id="{EBEDCE4F-51B7-4659-ABA5-F846E801504A}"/>
                  </a:ext>
                </a:extLst>
              </p:cNvPr>
              <p:cNvSpPr txBox="1"/>
              <p:nvPr/>
            </p:nvSpPr>
            <p:spPr>
              <a:xfrm>
                <a:off x="4971805" y="1224990"/>
                <a:ext cx="489333" cy="5609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srgbClr val="FF3300"/>
                    </a:solidFill>
                    <a:effectLst/>
                    <a:ea typeface="Times New Roman"/>
                    <a:cs typeface="Times New Roman"/>
                    <a:sym typeface="Wingdings 2"/>
                  </a:rPr>
                  <a:t></a:t>
                </a:r>
                <a:endParaRPr lang="en-US" dirty="0">
                  <a:effectLst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B47D39-95FA-4E86-BA04-350812FE1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2328" y="3094892"/>
                <a:ext cx="5832000" cy="1596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047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88" y="-264492"/>
            <a:ext cx="8570844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Β. Η Κύπρος στην Ευρώπη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" y="685938"/>
            <a:ext cx="12178745" cy="6132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7030A0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Παρατηρώ τον χάρτη της Ευρώπης και:</a:t>
            </a:r>
          </a:p>
          <a:p>
            <a:pPr marL="514350" indent="-514350">
              <a:buAutoNum type="arabicPeriod"/>
            </a:pPr>
            <a:r>
              <a:rPr lang="el-GR" sz="2600" dirty="0">
                <a:solidFill>
                  <a:srgbClr val="70AD47"/>
                </a:solidFill>
              </a:rPr>
              <a:t>Εντοπίζω την Κύπρο και την κυκλώνω (ή τη δείχνω).</a:t>
            </a:r>
          </a:p>
          <a:p>
            <a:pPr marL="514350" indent="-514350">
              <a:buAutoNum type="arabicPeriod"/>
            </a:pPr>
            <a:r>
              <a:rPr lang="el-GR" sz="2600" dirty="0">
                <a:solidFill>
                  <a:srgbClr val="70AD47"/>
                </a:solidFill>
              </a:rPr>
              <a:t>Περιγράφω τη θέση της Κύπρου στην Ευρώπη, με τη βοήθεια του σταυρού προσανατολισμού.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sz="2600" dirty="0"/>
          </a:p>
          <a:p>
            <a:r>
              <a:rPr lang="el-GR" sz="2200" i="1" dirty="0">
                <a:solidFill>
                  <a:srgbClr val="006600"/>
                </a:solidFill>
              </a:rPr>
              <a:t>Σε ποιο μέρος της Ευρώπης βρίσκεται η Κύπρος;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1B2682-B32E-494D-9A87-1803570A2C48}"/>
              </a:ext>
            </a:extLst>
          </p:cNvPr>
          <p:cNvGrpSpPr/>
          <p:nvPr/>
        </p:nvGrpSpPr>
        <p:grpSpPr>
          <a:xfrm>
            <a:off x="5849493" y="2254102"/>
            <a:ext cx="6288307" cy="4547298"/>
            <a:chOff x="3359249" y="1197984"/>
            <a:chExt cx="6770377" cy="48719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077B48-2D3D-4085-8973-3A8EC1A97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249" y="1197984"/>
              <a:ext cx="6770377" cy="48719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020D210-3ADC-4736-B7EF-BCE1181EF72B}"/>
                </a:ext>
              </a:extLst>
            </p:cNvPr>
            <p:cNvGrpSpPr/>
            <p:nvPr/>
          </p:nvGrpSpPr>
          <p:grpSpPr>
            <a:xfrm>
              <a:off x="5124734" y="3077570"/>
              <a:ext cx="1357952" cy="1487738"/>
              <a:chOff x="5188902" y="2372360"/>
              <a:chExt cx="1814196" cy="211328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FC7A913-5BCD-4CC5-8DAF-2D131DE529DD}"/>
                  </a:ext>
                </a:extLst>
              </p:cNvPr>
              <p:cNvGrpSpPr/>
              <p:nvPr/>
            </p:nvGrpSpPr>
            <p:grpSpPr>
              <a:xfrm>
                <a:off x="5188902" y="2372360"/>
                <a:ext cx="1814196" cy="2113280"/>
                <a:chOff x="0" y="0"/>
                <a:chExt cx="1814196" cy="211328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A531396-F773-4C8D-8F4B-E2FD3EE292D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814196" cy="2113280"/>
                  <a:chOff x="0" y="0"/>
                  <a:chExt cx="1814196" cy="2113280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E0CF0A3-8BED-4072-A8E8-595ED395575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814196" cy="2113280"/>
                    <a:chOff x="0" y="0"/>
                    <a:chExt cx="1814196" cy="2113280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5214F3F2-A6B7-4DAA-AF16-9968331629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1814196" cy="2113280"/>
                      <a:chOff x="0" y="0"/>
                      <a:chExt cx="1814196" cy="2113280"/>
                    </a:xfrm>
                  </p:grpSpPr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DBB81F7D-70CA-4806-8DFA-A7AAF5ED7D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079" y="420772"/>
                        <a:ext cx="628650" cy="3695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400" b="1" kern="1200" dirty="0">
                            <a:ln>
                              <a:noFill/>
                            </a:ln>
                            <a:effectLst>
                              <a:outerShdw blurRad="69850" dist="43180" dir="5400000" sx="0" sy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B</a:t>
                        </a:r>
                        <a:r>
                          <a:rPr lang="el-GR" sz="1400" b="1" kern="1200" dirty="0">
                            <a:ln>
                              <a:noFill/>
                            </a:ln>
                            <a:effectLst>
                              <a:outerShdw blurRad="69850" dist="43180" dir="5400000" sx="0" sy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</a:t>
                        </a:r>
                        <a:endParaRPr lang="x-none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8" name="Group 27">
                        <a:extLst>
                          <a:ext uri="{FF2B5EF4-FFF2-40B4-BE49-F238E27FC236}">
                            <a16:creationId xmlns:a16="http://schemas.microsoft.com/office/drawing/2014/main" id="{E2CA3444-A3C8-4890-AF4C-51FB8981F1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1814196" cy="2113280"/>
                        <a:chOff x="10118" y="44720"/>
                        <a:chExt cx="1195263" cy="1752923"/>
                      </a:xfrm>
                    </p:grpSpPr>
                    <p:sp>
                      <p:nvSpPr>
                        <p:cNvPr id="29" name="Rectangle 28">
                          <a:extLst>
                            <a:ext uri="{FF2B5EF4-FFF2-40B4-BE49-F238E27FC236}">
                              <a16:creationId xmlns:a16="http://schemas.microsoft.com/office/drawing/2014/main" id="{9776840C-E35C-4E9C-860F-4F78FE1834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7768" y="44720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x-none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0" name="Quad Arrow 3">
                          <a:extLst>
                            <a:ext uri="{FF2B5EF4-FFF2-40B4-BE49-F238E27FC236}">
                              <a16:creationId xmlns:a16="http://schemas.microsoft.com/office/drawing/2014/main" id="{47FD244D-BBC5-4319-8258-C5141CB3A04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77700" y="452564"/>
                          <a:ext cx="687673" cy="865749"/>
                        </a:xfrm>
                        <a:prstGeom prst="quadArrow">
                          <a:avLst>
                            <a:gd name="adj1" fmla="val 1298"/>
                            <a:gd name="adj2" fmla="val 3332"/>
                            <a:gd name="adj3" fmla="val 15657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l-GR" sz="110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x-none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1" name="Rectangle 30">
                          <a:extLst>
                            <a:ext uri="{FF2B5EF4-FFF2-40B4-BE49-F238E27FC236}">
                              <a16:creationId xmlns:a16="http://schemas.microsoft.com/office/drawing/2014/main" id="{A62EEB1E-2F46-43E5-8FFA-1DE362A891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6403" y="1236938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x-none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2" name="Rectangle 31">
                          <a:extLst>
                            <a:ext uri="{FF2B5EF4-FFF2-40B4-BE49-F238E27FC236}">
                              <a16:creationId xmlns:a16="http://schemas.microsoft.com/office/drawing/2014/main" id="{28A6CF4A-38AC-4C8F-8084-2CFBF2B0C5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3606" y="625181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x-none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" name="Rectangle 32">
                          <a:extLst>
                            <a:ext uri="{FF2B5EF4-FFF2-40B4-BE49-F238E27FC236}">
                              <a16:creationId xmlns:a16="http://schemas.microsoft.com/office/drawing/2014/main" id="{EC5D12BD-F91C-4F7F-A456-8E97F6330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8" y="643753"/>
                          <a:ext cx="231775" cy="560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2400" b="1" kern="1200" dirty="0">
                              <a:ln>
                                <a:noFill/>
                              </a:ln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Δ</a:t>
                          </a:r>
                          <a:endParaRPr lang="x-none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4655C1B-567D-4F05-ACC7-FDCC2E5EB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5171" y="1192367"/>
                      <a:ext cx="628650" cy="3695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ΝΑ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857B3735-E10D-43C9-88B1-A1D7D5209879}"/>
                      </a:ext>
                    </a:extLst>
                  </p:cNvPr>
                  <p:cNvSpPr/>
                  <p:nvPr/>
                </p:nvSpPr>
                <p:spPr>
                  <a:xfrm>
                    <a:off x="198245" y="421013"/>
                    <a:ext cx="628650" cy="36956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b="1" kern="1200" dirty="0">
                        <a:ln>
                          <a:noFill/>
                        </a:ln>
                        <a:effectLst>
                          <a:outerShdw blurRad="69850" dist="43180" dir="5400000" sx="0" sy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r>
                      <a:rPr lang="el-GR" sz="1400" b="1" kern="1200" dirty="0">
                        <a:ln>
                          <a:noFill/>
                        </a:ln>
                        <a:effectLst>
                          <a:outerShdw blurRad="69850" dist="43180" dir="5400000" sx="0" sy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endParaRPr lang="x-none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010F0D6-2712-4D0A-B97E-F2621ABAD8BB}"/>
                    </a:ext>
                  </a:extLst>
                </p:cNvPr>
                <p:cNvSpPr/>
                <p:nvPr/>
              </p:nvSpPr>
              <p:spPr>
                <a:xfrm>
                  <a:off x="250167" y="1208900"/>
                  <a:ext cx="628650" cy="36956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l-GR" sz="1400" b="1" kern="1200" dirty="0">
                      <a:ln>
                        <a:noFill/>
                      </a:ln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ΝΔ</a:t>
                  </a:r>
                  <a:endParaRPr lang="x-none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Quad Arrow 3">
                <a:extLst>
                  <a:ext uri="{FF2B5EF4-FFF2-40B4-BE49-F238E27FC236}">
                    <a16:creationId xmlns:a16="http://schemas.microsoft.com/office/drawing/2014/main" id="{EB40436F-4985-4D65-A8C8-BEFFCD2BC8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632221">
                <a:off x="5718330" y="2984679"/>
                <a:ext cx="800481" cy="800482"/>
              </a:xfrm>
              <a:prstGeom prst="quadArrow">
                <a:avLst>
                  <a:gd name="adj1" fmla="val 1298"/>
                  <a:gd name="adj2" fmla="val 3332"/>
                  <a:gd name="adj3" fmla="val 156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x-non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59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88" y="-264492"/>
            <a:ext cx="8570844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Β. Η Κύπρος στη Μεσόγειο Θάλασσα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" y="685938"/>
            <a:ext cx="12178745" cy="6132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7030A0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Παρατηρώ τον χάρτη των χωρών της Μεσογείου Θάλασσας και:</a:t>
            </a:r>
          </a:p>
          <a:p>
            <a:pPr marL="0" indent="0">
              <a:buNone/>
            </a:pPr>
            <a:endParaRPr lang="el-GR" sz="2200" dirty="0">
              <a:solidFill>
                <a:srgbClr val="70AD47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rgbClr val="DF41BD"/>
                </a:solidFill>
              </a:rPr>
              <a:t>1. Εντοπίζω την Κύπρο.</a:t>
            </a:r>
          </a:p>
          <a:p>
            <a:pPr marL="0" indent="0">
              <a:buNone/>
            </a:pPr>
            <a:endParaRPr lang="el-GR" sz="2200" dirty="0">
              <a:solidFill>
                <a:srgbClr val="B21E92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rgbClr val="DF41BD"/>
                </a:solidFill>
              </a:rPr>
              <a:t>2. Περιγράφω τη θέση της Κύπρου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DF41BD"/>
                </a:solidFill>
              </a:rPr>
              <a:t>στη Μεσόγειο Θάλασσα, με βάση τις4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DF41BD"/>
                </a:solidFill>
              </a:rPr>
              <a:t>κατευθύνσεις του ορίζοντα.</a:t>
            </a:r>
          </a:p>
          <a:p>
            <a:pPr marL="0" indent="0">
              <a:buNone/>
            </a:pPr>
            <a:endParaRPr lang="el-GR" sz="2200" dirty="0">
              <a:solidFill>
                <a:srgbClr val="DF41BD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3. Επιλέγω πέντε γειτονικές χώρες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ή γειτονικά νησιά της Κύπρου και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περιγράφω τη θέση τους σε σχέση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200" dirty="0">
                <a:solidFill>
                  <a:srgbClr val="DF41BD"/>
                </a:solidFill>
              </a:rPr>
              <a:t>με αυτή.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800" i="1" dirty="0">
                <a:solidFill>
                  <a:srgbClr val="DF41BD"/>
                </a:solidFill>
              </a:rPr>
              <a:t>π.χ. Η Αίγυπτος βρίσκεται στα … της Κύπρου.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2C9AB2-A595-42B1-979D-20145B437756}"/>
              </a:ext>
            </a:extLst>
          </p:cNvPr>
          <p:cNvGrpSpPr>
            <a:grpSpLocks noChangeAspect="1"/>
          </p:cNvGrpSpPr>
          <p:nvPr/>
        </p:nvGrpSpPr>
        <p:grpSpPr>
          <a:xfrm>
            <a:off x="4286466" y="1166781"/>
            <a:ext cx="7864381" cy="5691219"/>
            <a:chOff x="0" y="0"/>
            <a:chExt cx="8477340" cy="613522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2E7949B-B5BD-46FE-8FA3-EA268EE899F2}"/>
                </a:ext>
              </a:extLst>
            </p:cNvPr>
            <p:cNvGrpSpPr/>
            <p:nvPr/>
          </p:nvGrpSpPr>
          <p:grpSpPr>
            <a:xfrm>
              <a:off x="0" y="0"/>
              <a:ext cx="8477340" cy="6135225"/>
              <a:chOff x="0" y="0"/>
              <a:chExt cx="8477340" cy="6135225"/>
            </a:xfrm>
          </p:grpSpPr>
          <p:sp>
            <p:nvSpPr>
              <p:cNvPr id="78" name="Text Box 2079">
                <a:extLst>
                  <a:ext uri="{FF2B5EF4-FFF2-40B4-BE49-F238E27FC236}">
                    <a16:creationId xmlns:a16="http://schemas.microsoft.com/office/drawing/2014/main" id="{0AA8799C-74FD-4077-AE1D-437AFE5ECE30}"/>
                  </a:ext>
                </a:extLst>
              </p:cNvPr>
              <p:cNvSpPr txBox="1"/>
              <p:nvPr/>
            </p:nvSpPr>
            <p:spPr>
              <a:xfrm>
                <a:off x="0" y="5991225"/>
                <a:ext cx="2772000" cy="1440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900" i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Πηγή</a:t>
                </a:r>
                <a:r>
                  <a:rPr lang="en-US" sz="900" i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Corine Land Cover, European Environmental Agency</a:t>
                </a:r>
                <a:endParaRPr lang="x-none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8325D07-0A43-4393-80C9-A278A7D8374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050" y="0"/>
                <a:ext cx="8458290" cy="5990896"/>
                <a:chOff x="0" y="0"/>
                <a:chExt cx="7984490" cy="5655945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361A00EC-60E6-48B3-AC58-2AB7BA9185A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7984490" cy="5655945"/>
                  <a:chOff x="0" y="0"/>
                  <a:chExt cx="7984490" cy="5655945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735BD709-8576-414C-93CD-CEDF94515E4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7984490" cy="5655945"/>
                    <a:chOff x="0" y="0"/>
                    <a:chExt cx="7985052" cy="5656521"/>
                  </a:xfrm>
                </p:grpSpPr>
                <p:pic>
                  <p:nvPicPr>
                    <p:cNvPr id="84" name="Picture 83">
                      <a:extLst>
                        <a:ext uri="{FF2B5EF4-FFF2-40B4-BE49-F238E27FC236}">
                          <a16:creationId xmlns:a16="http://schemas.microsoft.com/office/drawing/2014/main" id="{5DA91151-68DB-4058-B190-7B962E099EB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0"/>
                      <a:ext cx="7985052" cy="565652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1C86051-1A78-408B-A153-B5D7EA99F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284" y="1329070"/>
                      <a:ext cx="7575405" cy="3846992"/>
                      <a:chOff x="0" y="0"/>
                      <a:chExt cx="7575405" cy="3846992"/>
                    </a:xfrm>
                  </p:grpSpPr>
                  <p:sp>
                    <p:nvSpPr>
                      <p:cNvPr id="86" name="Text Box 109">
                        <a:extLst>
                          <a:ext uri="{FF2B5EF4-FFF2-40B4-BE49-F238E27FC236}">
                            <a16:creationId xmlns:a16="http://schemas.microsoft.com/office/drawing/2014/main" id="{869F8360-1DFC-4031-A0EE-3142DDC98A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9219" y="882502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ΙΣΠΑΝΙΑ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7" name="Text Box 110">
                        <a:extLst>
                          <a:ext uri="{FF2B5EF4-FFF2-40B4-BE49-F238E27FC236}">
                            <a16:creationId xmlns:a16="http://schemas.microsoft.com/office/drawing/2014/main" id="{353ABFCD-ECD5-46C5-8A0B-1045494DC9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13991" y="3625702"/>
                        <a:ext cx="752475" cy="2190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ΑΙΓΥΠΤΟΣ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8" name="Text Box 111">
                        <a:extLst>
                          <a:ext uri="{FF2B5EF4-FFF2-40B4-BE49-F238E27FC236}">
                            <a16:creationId xmlns:a16="http://schemas.microsoft.com/office/drawing/2014/main" id="{05319091-EDAC-4718-B49D-0465D528473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4134258">
                        <a:off x="4481624" y="1738423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ΕΛΛΑΔΑ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9" name="Text Box 112">
                        <a:extLst>
                          <a:ext uri="{FF2B5EF4-FFF2-40B4-BE49-F238E27FC236}">
                            <a16:creationId xmlns:a16="http://schemas.microsoft.com/office/drawing/2014/main" id="{6607B12B-90A8-4436-9B8D-69D8AD2FC4A1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7604391">
                        <a:off x="-255182" y="776177"/>
                        <a:ext cx="100012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ΠΟΡΤΟΓΑΛΙΑ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0" name="Text Box 113">
                        <a:extLst>
                          <a:ext uri="{FF2B5EF4-FFF2-40B4-BE49-F238E27FC236}">
                            <a16:creationId xmlns:a16="http://schemas.microsoft.com/office/drawing/2014/main" id="{F44E46F1-054F-4D3F-BB33-63F72B65F32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3363722">
                        <a:off x="3094075" y="754912"/>
                        <a:ext cx="466725" cy="2254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ΙΤΑΛΙΑ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1" name="Text Box 114">
                        <a:extLst>
                          <a:ext uri="{FF2B5EF4-FFF2-40B4-BE49-F238E27FC236}">
                            <a16:creationId xmlns:a16="http://schemas.microsoft.com/office/drawing/2014/main" id="{46B56969-3653-4AFC-956D-F850E9B903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86270" y="0"/>
                        <a:ext cx="552450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ΓΑΛΛΙΑ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2" name="Text Box 117">
                        <a:extLst>
                          <a:ext uri="{FF2B5EF4-FFF2-40B4-BE49-F238E27FC236}">
                            <a16:creationId xmlns:a16="http://schemas.microsoft.com/office/drawing/2014/main" id="{8C21CD91-8751-488D-B4E4-D926ECD98B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7684" y="2966484"/>
                        <a:ext cx="504825" cy="2190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ΑΛΓΕΡΙΑ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3" name="Text Box 118">
                        <a:extLst>
                          <a:ext uri="{FF2B5EF4-FFF2-40B4-BE49-F238E27FC236}">
                            <a16:creationId xmlns:a16="http://schemas.microsoft.com/office/drawing/2014/main" id="{D04E3DD2-4822-4088-9819-21D268CEC3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10763" y="3646967"/>
                        <a:ext cx="523875" cy="2000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ΛΙΒΥΗ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4" name="Text Box 119">
                        <a:extLst>
                          <a:ext uri="{FF2B5EF4-FFF2-40B4-BE49-F238E27FC236}">
                            <a16:creationId xmlns:a16="http://schemas.microsoft.com/office/drawing/2014/main" id="{E746A432-3FA0-4E47-AD82-7FAEE61067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2147777"/>
                        <a:ext cx="619125" cy="22161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ΜΑΡΟΚΟ</a:t>
                        </a:r>
                        <a:r>
                          <a:rPr lang="el-GR" sz="12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	</a:t>
                        </a:r>
                        <a:r>
                          <a:rPr lang="en-US" sz="12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5" name="Text Box 122">
                        <a:extLst>
                          <a:ext uri="{FF2B5EF4-FFF2-40B4-BE49-F238E27FC236}">
                            <a16:creationId xmlns:a16="http://schemas.microsoft.com/office/drawing/2014/main" id="{9568DB1C-70CA-4E4C-ACA8-D5B8942296CC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7097554">
                        <a:off x="2328530" y="2360428"/>
                        <a:ext cx="752475" cy="2190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ΤΥΝΗΣΙΑ 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6" name="Text Box 11271">
                        <a:extLst>
                          <a:ext uri="{FF2B5EF4-FFF2-40B4-BE49-F238E27FC236}">
                            <a16:creationId xmlns:a16="http://schemas.microsoft.com/office/drawing/2014/main" id="{4BA49D06-FD22-4CBC-8108-0B8EF9A85B6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786086">
                        <a:off x="3568528" y="144845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7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ΣΛΟΒΕΝΙΑ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7" name="Text Box 11272">
                        <a:extLst>
                          <a:ext uri="{FF2B5EF4-FFF2-40B4-BE49-F238E27FC236}">
                            <a16:creationId xmlns:a16="http://schemas.microsoft.com/office/drawing/2014/main" id="{73A41736-D1A7-4903-9037-544F8C9EADA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0807864">
                        <a:off x="3753293" y="276447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ΚΡΟΑΤΙΑ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8" name="Text Box 11273">
                        <a:extLst>
                          <a:ext uri="{FF2B5EF4-FFF2-40B4-BE49-F238E27FC236}">
                            <a16:creationId xmlns:a16="http://schemas.microsoft.com/office/drawing/2014/main" id="{65211538-E5D9-4F7B-B686-8F2B42D272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52214" y="1552354"/>
                        <a:ext cx="503555" cy="17970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ΤΟΥΡΚΙΑ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9" name="Text Box 11274">
                        <a:extLst>
                          <a:ext uri="{FF2B5EF4-FFF2-40B4-BE49-F238E27FC236}">
                            <a16:creationId xmlns:a16="http://schemas.microsoft.com/office/drawing/2014/main" id="{60F5F59C-204E-4F8F-8D1B-CA7EB136F50C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3652736">
                        <a:off x="3843671" y="536944"/>
                        <a:ext cx="611505" cy="28448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ΒΟΣΝΙΑ ΕΡΖΕΓΟΒΙΝΗ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0" name="Text Box 11275">
                        <a:extLst>
                          <a:ext uri="{FF2B5EF4-FFF2-40B4-BE49-F238E27FC236}">
                            <a16:creationId xmlns:a16="http://schemas.microsoft.com/office/drawing/2014/main" id="{138DECBD-B355-474F-9F44-E306E3594F2A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4831409">
                        <a:off x="4155117" y="1275907"/>
                        <a:ext cx="61150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ΑΛΒΑΝΙΑ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1" name="Text Box 11276">
                        <a:extLst>
                          <a:ext uri="{FF2B5EF4-FFF2-40B4-BE49-F238E27FC236}">
                            <a16:creationId xmlns:a16="http://schemas.microsoft.com/office/drawing/2014/main" id="{44BFDE80-3C55-4F54-839A-0837AE4967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51275" y="2434856"/>
                        <a:ext cx="46672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ΜΑΛΤΑ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2" name="Text Box 11277">
                        <a:extLst>
                          <a:ext uri="{FF2B5EF4-FFF2-40B4-BE49-F238E27FC236}">
                            <a16:creationId xmlns:a16="http://schemas.microsoft.com/office/drawing/2014/main" id="{CEC66A7B-79C2-4F31-889E-9DD760FBFA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22064" y="2477386"/>
                        <a:ext cx="396028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ΚΥΠΡΟΣ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4935FB08-088D-4E74-BBAE-C87609F11A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13051" y="2158409"/>
                        <a:ext cx="298519" cy="279134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x-none"/>
                      </a:p>
                    </p:txBody>
                  </p:sp>
                  <p:sp>
                    <p:nvSpPr>
                      <p:cNvPr id="104" name="Text Box 11291">
                        <a:extLst>
                          <a:ext uri="{FF2B5EF4-FFF2-40B4-BE49-F238E27FC236}">
                            <a16:creationId xmlns:a16="http://schemas.microsoft.com/office/drawing/2014/main" id="{BFF45D90-BC45-4B0B-8D3D-8B95AB575F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15567" y="1445787"/>
                        <a:ext cx="466725" cy="215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Σαρδηνία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5" name="Text Box 11292">
                        <a:extLst>
                          <a:ext uri="{FF2B5EF4-FFF2-40B4-BE49-F238E27FC236}">
                            <a16:creationId xmlns:a16="http://schemas.microsoft.com/office/drawing/2014/main" id="{F2C87702-7F9E-4FFA-A8A7-CCAFEAD53C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17358" y="1690577"/>
                        <a:ext cx="323850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Σικελία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6" name="Text Box 11293">
                        <a:extLst>
                          <a:ext uri="{FF2B5EF4-FFF2-40B4-BE49-F238E27FC236}">
                            <a16:creationId xmlns:a16="http://schemas.microsoft.com/office/drawing/2014/main" id="{98FB6F82-CF99-49E2-BC82-65A2A8D216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5526" y="2509284"/>
                        <a:ext cx="287655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Κρήτη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7" name="Text Box 11294">
                        <a:extLst>
                          <a:ext uri="{FF2B5EF4-FFF2-40B4-BE49-F238E27FC236}">
                            <a16:creationId xmlns:a16="http://schemas.microsoft.com/office/drawing/2014/main" id="{BF98D2BF-5C45-43AB-9733-11A0F481E6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71061" y="893135"/>
                        <a:ext cx="360000" cy="1440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Κορσική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8" name="Text Box 11295">
                        <a:extLst>
                          <a:ext uri="{FF2B5EF4-FFF2-40B4-BE49-F238E27FC236}">
                            <a16:creationId xmlns:a16="http://schemas.microsoft.com/office/drawing/2014/main" id="{4829342C-9CB3-4A02-AFAD-91E1449EC5D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0796622">
                        <a:off x="1456661" y="1424763"/>
                        <a:ext cx="914400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Νησιά Βαλεαρίδες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9" name="Text Box 21516">
                        <a:extLst>
                          <a:ext uri="{FF2B5EF4-FFF2-40B4-BE49-F238E27FC236}">
                            <a16:creationId xmlns:a16="http://schemas.microsoft.com/office/drawing/2014/main" id="{E6B101D4-3F34-487D-A6B6-84283A5CE9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81899" y="2291099"/>
                        <a:ext cx="287655" cy="14351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Ρόδος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0" name="Text Box 21517">
                        <a:extLst>
                          <a:ext uri="{FF2B5EF4-FFF2-40B4-BE49-F238E27FC236}">
                            <a16:creationId xmlns:a16="http://schemas.microsoft.com/office/drawing/2014/main" id="{B4FA4016-4E5F-4C56-A592-9ED8A357F0A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3589522">
                        <a:off x="6854762" y="3109711"/>
                        <a:ext cx="359422" cy="14350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800" b="1" dirty="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ΙΣΡΑΗΛ</a:t>
                        </a:r>
                        <a:endParaRPr lang="x-none" sz="1100" dirty="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1" name="Text Box 21518">
                        <a:extLst>
                          <a:ext uri="{FF2B5EF4-FFF2-40B4-BE49-F238E27FC236}">
                            <a16:creationId xmlns:a16="http://schemas.microsoft.com/office/drawing/2014/main" id="{465A1619-1557-444A-872C-94F838CBE7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51405" y="2137144"/>
                        <a:ext cx="324000" cy="17970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1000" b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ΣΥΡΙΑ</a:t>
                        </a:r>
                        <a:endParaRPr lang="x-none" sz="1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2" name="Text Box 21519">
                        <a:extLst>
                          <a:ext uri="{FF2B5EF4-FFF2-40B4-BE49-F238E27FC236}">
                            <a16:creationId xmlns:a16="http://schemas.microsoft.com/office/drawing/2014/main" id="{859AFAF3-FC3C-4275-8E5B-5BA2FC7C6A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08511" y="2432043"/>
                        <a:ext cx="360000" cy="1440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l-GR" sz="700" b="1" dirty="0">
                            <a:solidFill>
                              <a:srgbClr val="FFFFFF"/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ΛΙΒΑΝΟΣ</a:t>
                        </a:r>
                        <a:endParaRPr lang="x-none" sz="1100" dirty="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83" name="Text Box 21520">
                    <a:extLst>
                      <a:ext uri="{FF2B5EF4-FFF2-40B4-BE49-F238E27FC236}">
                        <a16:creationId xmlns:a16="http://schemas.microsoft.com/office/drawing/2014/main" id="{57224D9D-8783-4699-9E15-D917AA441AA5}"/>
                      </a:ext>
                    </a:extLst>
                  </p:cNvPr>
                  <p:cNvSpPr txBox="1"/>
                  <p:nvPr/>
                </p:nvSpPr>
                <p:spPr>
                  <a:xfrm rot="1253103">
                    <a:off x="2097489" y="3406007"/>
                    <a:ext cx="3668395" cy="358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Wave1">
                      <a:avLst>
                        <a:gd name="adj1" fmla="val 20000"/>
                        <a:gd name="adj2" fmla="val 0"/>
                      </a:avLst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l-GR" sz="800" dirty="0">
                        <a:ln w="184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Μεσόγειος        </a:t>
                    </a:r>
                    <a:r>
                      <a:rPr lang="el-GR" sz="800" dirty="0">
                        <a:ln w="1841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</a:ln>
                        <a:noFill/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l-GR" sz="800" dirty="0">
                        <a:ln w="184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Θάλασσα</a:t>
                    </a:r>
                    <a:endParaRPr lang="x-none" sz="11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 Box 21521">
                  <a:extLst>
                    <a:ext uri="{FF2B5EF4-FFF2-40B4-BE49-F238E27FC236}">
                      <a16:creationId xmlns:a16="http://schemas.microsoft.com/office/drawing/2014/main" id="{D6453645-42E4-4671-9D4C-AF5141311E41}"/>
                    </a:ext>
                  </a:extLst>
                </p:cNvPr>
                <p:cNvSpPr txBox="1"/>
                <p:nvPr/>
              </p:nvSpPr>
              <p:spPr>
                <a:xfrm>
                  <a:off x="5414838" y="2949934"/>
                  <a:ext cx="288000" cy="1428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700" b="1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Λέσβος</a:t>
                  </a:r>
                  <a:endParaRPr lang="x-none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7" name="Text Box 11287">
              <a:extLst>
                <a:ext uri="{FF2B5EF4-FFF2-40B4-BE49-F238E27FC236}">
                  <a16:creationId xmlns:a16="http://schemas.microsoft.com/office/drawing/2014/main" id="{7B4EE15C-B150-4703-940A-B4AC9CEDB7A0}"/>
                </a:ext>
              </a:extLst>
            </p:cNvPr>
            <p:cNvSpPr txBox="1"/>
            <p:nvPr/>
          </p:nvSpPr>
          <p:spPr>
            <a:xfrm>
              <a:off x="4607626" y="61861"/>
              <a:ext cx="144000" cy="21600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x-none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446281-461E-46CB-9135-25AE23ECF935}"/>
              </a:ext>
            </a:extLst>
          </p:cNvPr>
          <p:cNvGrpSpPr/>
          <p:nvPr/>
        </p:nvGrpSpPr>
        <p:grpSpPr>
          <a:xfrm>
            <a:off x="10512015" y="1564100"/>
            <a:ext cx="1495622" cy="1467431"/>
            <a:chOff x="0" y="0"/>
            <a:chExt cx="1695450" cy="167640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A7E036F-F2A0-42E2-9DAF-728C17388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5450" cy="167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D5BB01C-4D1E-4498-9615-0AE82C2B920B}"/>
                </a:ext>
              </a:extLst>
            </p:cNvPr>
            <p:cNvSpPr/>
            <p:nvPr/>
          </p:nvSpPr>
          <p:spPr>
            <a:xfrm>
              <a:off x="260986" y="361950"/>
              <a:ext cx="304799" cy="209910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200" dirty="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BΔ</a:t>
              </a:r>
              <a:endParaRPr lang="x-non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35554D4-7BC4-471F-8A15-0330E6A1EDE7}"/>
                </a:ext>
              </a:extLst>
            </p:cNvPr>
            <p:cNvSpPr/>
            <p:nvPr/>
          </p:nvSpPr>
          <p:spPr>
            <a:xfrm>
              <a:off x="1085850" y="1085850"/>
              <a:ext cx="342900" cy="301625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200" kern="120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ΝΑ</a:t>
              </a:r>
              <a:endParaRPr lang="x-non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B8513F0-2272-4236-9765-D7DE097469CD}"/>
                </a:ext>
              </a:extLst>
            </p:cNvPr>
            <p:cNvSpPr/>
            <p:nvPr/>
          </p:nvSpPr>
          <p:spPr>
            <a:xfrm>
              <a:off x="323850" y="1076325"/>
              <a:ext cx="304800" cy="320675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200" kern="120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ΝΔ</a:t>
              </a:r>
              <a:endParaRPr lang="x-non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7BE571-F247-4051-AFB7-CD5B5E4610B6}"/>
                </a:ext>
              </a:extLst>
            </p:cNvPr>
            <p:cNvSpPr/>
            <p:nvPr/>
          </p:nvSpPr>
          <p:spPr>
            <a:xfrm>
              <a:off x="1133475" y="342900"/>
              <a:ext cx="342899" cy="234950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200" dirty="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l-GR" sz="1200" kern="1200" dirty="0">
                  <a:ln>
                    <a:noFill/>
                  </a:ln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x-non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49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l-GR" i="1" dirty="0"/>
              <a:t>Πού βρίσκεται η Κύπρος;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0922"/>
            <a:ext cx="9744222" cy="3366259"/>
          </a:xfrm>
        </p:spPr>
        <p:txBody>
          <a:bodyPr>
            <a:normAutofit/>
          </a:bodyPr>
          <a:lstStyle/>
          <a:p>
            <a:r>
              <a:rPr lang="el-GR" b="1" dirty="0"/>
              <a:t>Σε μια </a:t>
            </a:r>
            <a:r>
              <a:rPr lang="el-GR" b="1"/>
              <a:t>σύντομη παράγραφο </a:t>
            </a:r>
            <a:r>
              <a:rPr lang="el-GR" b="1" dirty="0"/>
              <a:t>περιγράφω </a:t>
            </a:r>
            <a:r>
              <a:rPr lang="el-GR" b="1" u="sng" dirty="0"/>
              <a:t>τη θέση της Κύπρου</a:t>
            </a:r>
            <a:r>
              <a:rPr lang="el-GR" b="1" dirty="0"/>
              <a:t> </a:t>
            </a:r>
          </a:p>
          <a:p>
            <a:r>
              <a:rPr lang="el-GR" b="1" dirty="0"/>
              <a:t>στην υδρόγειο σφαίρα, στην Ευρώπη και στη Μεσόγειο Θάλασσα.</a:t>
            </a:r>
          </a:p>
          <a:p>
            <a:r>
              <a:rPr lang="el-GR" b="1" i="1" dirty="0"/>
              <a:t>(χρησιμοποιώ τις κατευθύνσεις του ορίζοντα)</a:t>
            </a:r>
          </a:p>
        </p:txBody>
      </p:sp>
    </p:spTree>
    <p:extLst>
      <p:ext uri="{BB962C8B-B14F-4D97-AF65-F5344CB8AC3E}">
        <p14:creationId xmlns:p14="http://schemas.microsoft.com/office/powerpoint/2010/main" val="115165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446</Words>
  <Application>Microsoft Office PowerPoint</Application>
  <PresentationFormat>Widescreen</PresentationFormat>
  <Paragraphs>94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Γεωγραφία Δ΄ τάξης</vt:lpstr>
      <vt:lpstr>Πού βρίσκεται η Κύπρος;</vt:lpstr>
      <vt:lpstr>Α. Πού βρίσκεται η Κύπρος;</vt:lpstr>
      <vt:lpstr>Β. Η Κύπρος στην Ευρώπη</vt:lpstr>
      <vt:lpstr>Β. Η Κύπρος στη Μεσόγειο Θάλασσα</vt:lpstr>
      <vt:lpstr>Πού βρίσκεται η Κύπρος;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Βόρεια Αμερική</dc:title>
  <dc:creator>user</dc:creator>
  <cp:lastModifiedBy>Χρύσω Παλλαρή Κυριάκου</cp:lastModifiedBy>
  <cp:revision>54</cp:revision>
  <dcterms:created xsi:type="dcterms:W3CDTF">2020-03-21T13:27:57Z</dcterms:created>
  <dcterms:modified xsi:type="dcterms:W3CDTF">2020-04-03T08:13:46Z</dcterms:modified>
</cp:coreProperties>
</file>